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96" r:id="rId1"/>
  </p:sldMasterIdLst>
  <p:sldIdLst>
    <p:sldId id="291" r:id="rId2"/>
    <p:sldId id="302" r:id="rId3"/>
    <p:sldId id="293" r:id="rId4"/>
    <p:sldId id="294" r:id="rId5"/>
    <p:sldId id="295" r:id="rId6"/>
    <p:sldId id="296" r:id="rId7"/>
    <p:sldId id="297" r:id="rId8"/>
    <p:sldId id="290" r:id="rId9"/>
    <p:sldId id="298" r:id="rId10"/>
    <p:sldId id="299" r:id="rId11"/>
    <p:sldId id="300" r:id="rId12"/>
    <p:sldId id="30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74" d="100"/>
          <a:sy n="74" d="100"/>
        </p:scale>
        <p:origin x="-11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C8C7DC37-875B-4D9D-9736-1FF6E62EF70C}" type="datetimeFigureOut">
              <a:rPr lang="en-US" smtClean="0"/>
              <a:t>2/7/2014</a:t>
            </a:fld>
            <a:endParaRPr lang="en-US"/>
          </a:p>
        </p:txBody>
      </p:sp>
      <p:sp>
        <p:nvSpPr>
          <p:cNvPr id="23" name="Slide Number Placeholder 22"/>
          <p:cNvSpPr>
            <a:spLocks noGrp="1"/>
          </p:cNvSpPr>
          <p:nvPr>
            <p:ph type="sldNum" sz="quarter" idx="11"/>
          </p:nvPr>
        </p:nvSpPr>
        <p:spPr/>
        <p:txBody>
          <a:bodyPr/>
          <a:lstStyle/>
          <a:p>
            <a:fld id="{8AFF2B16-723F-4943-8D80-3FD444427448}"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7DC37-875B-4D9D-9736-1FF6E62EF70C}" type="datetimeFigureOut">
              <a:rPr lang="en-US" smtClean="0"/>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F2B16-723F-4943-8D80-3FD4444274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7DC37-875B-4D9D-9736-1FF6E62EF70C}" type="datetimeFigureOut">
              <a:rPr lang="en-US" smtClean="0"/>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F2B16-723F-4943-8D80-3FD4444274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C8C7DC37-875B-4D9D-9736-1FF6E62EF70C}" type="datetimeFigureOut">
              <a:rPr lang="en-US" smtClean="0"/>
              <a:t>2/7/2014</a:t>
            </a:fld>
            <a:endParaRPr lang="en-US"/>
          </a:p>
        </p:txBody>
      </p:sp>
      <p:sp>
        <p:nvSpPr>
          <p:cNvPr id="19" name="Slide Number Placeholder 18"/>
          <p:cNvSpPr>
            <a:spLocks noGrp="1"/>
          </p:cNvSpPr>
          <p:nvPr>
            <p:ph type="sldNum" sz="quarter" idx="15"/>
          </p:nvPr>
        </p:nvSpPr>
        <p:spPr/>
        <p:txBody>
          <a:bodyPr/>
          <a:lstStyle/>
          <a:p>
            <a:fld id="{8AFF2B16-723F-4943-8D80-3FD444427448}"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C8C7DC37-875B-4D9D-9736-1FF6E62EF70C}" type="datetimeFigureOut">
              <a:rPr lang="en-US" smtClean="0"/>
              <a:t>2/7/2014</a:t>
            </a:fld>
            <a:endParaRPr lang="en-US"/>
          </a:p>
        </p:txBody>
      </p:sp>
      <p:sp>
        <p:nvSpPr>
          <p:cNvPr id="20" name="Slide Number Placeholder 19"/>
          <p:cNvSpPr>
            <a:spLocks noGrp="1"/>
          </p:cNvSpPr>
          <p:nvPr>
            <p:ph type="sldNum" sz="quarter" idx="11"/>
          </p:nvPr>
        </p:nvSpPr>
        <p:spPr/>
        <p:txBody>
          <a:bodyPr/>
          <a:lstStyle/>
          <a:p>
            <a:fld id="{8AFF2B16-723F-4943-8D80-3FD444427448}"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C8C7DC37-875B-4D9D-9736-1FF6E62EF70C}" type="datetimeFigureOut">
              <a:rPr lang="en-US" smtClean="0"/>
              <a:t>2/7/2014</a:t>
            </a:fld>
            <a:endParaRPr lang="en-US"/>
          </a:p>
        </p:txBody>
      </p:sp>
      <p:sp>
        <p:nvSpPr>
          <p:cNvPr id="25" name="Slide Number Placeholder 24"/>
          <p:cNvSpPr>
            <a:spLocks noGrp="1"/>
          </p:cNvSpPr>
          <p:nvPr>
            <p:ph type="sldNum" sz="quarter" idx="16"/>
          </p:nvPr>
        </p:nvSpPr>
        <p:spPr/>
        <p:txBody>
          <a:bodyPr/>
          <a:lstStyle/>
          <a:p>
            <a:fld id="{8AFF2B16-723F-4943-8D80-3FD444427448}"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C8C7DC37-875B-4D9D-9736-1FF6E62EF70C}" type="datetimeFigureOut">
              <a:rPr lang="en-US" smtClean="0"/>
              <a:t>2/7/2014</a:t>
            </a:fld>
            <a:endParaRPr lang="en-US"/>
          </a:p>
        </p:txBody>
      </p:sp>
      <p:sp>
        <p:nvSpPr>
          <p:cNvPr id="24" name="Slide Number Placeholder 23"/>
          <p:cNvSpPr>
            <a:spLocks noGrp="1"/>
          </p:cNvSpPr>
          <p:nvPr>
            <p:ph type="sldNum" sz="quarter" idx="17"/>
          </p:nvPr>
        </p:nvSpPr>
        <p:spPr/>
        <p:txBody>
          <a:bodyPr/>
          <a:lstStyle/>
          <a:p>
            <a:fld id="{8AFF2B16-723F-4943-8D80-3FD444427448}"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C8C7DC37-875B-4D9D-9736-1FF6E62EF70C}" type="datetimeFigureOut">
              <a:rPr lang="en-US" smtClean="0"/>
              <a:t>2/7/2014</a:t>
            </a:fld>
            <a:endParaRPr lang="en-US"/>
          </a:p>
        </p:txBody>
      </p:sp>
      <p:sp>
        <p:nvSpPr>
          <p:cNvPr id="14" name="Slide Number Placeholder 13"/>
          <p:cNvSpPr>
            <a:spLocks noGrp="1"/>
          </p:cNvSpPr>
          <p:nvPr>
            <p:ph type="sldNum" sz="quarter" idx="11"/>
          </p:nvPr>
        </p:nvSpPr>
        <p:spPr/>
        <p:txBody>
          <a:bodyPr/>
          <a:lstStyle/>
          <a:p>
            <a:fld id="{8AFF2B16-723F-4943-8D80-3FD444427448}"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C8C7DC37-875B-4D9D-9736-1FF6E62EF70C}" type="datetimeFigureOut">
              <a:rPr lang="en-US" smtClean="0"/>
              <a:t>2/7/2014</a:t>
            </a:fld>
            <a:endParaRPr lang="en-US"/>
          </a:p>
        </p:txBody>
      </p:sp>
      <p:sp>
        <p:nvSpPr>
          <p:cNvPr id="12" name="Slide Number Placeholder 11"/>
          <p:cNvSpPr>
            <a:spLocks noGrp="1"/>
          </p:cNvSpPr>
          <p:nvPr>
            <p:ph type="sldNum" sz="quarter" idx="11"/>
          </p:nvPr>
        </p:nvSpPr>
        <p:spPr/>
        <p:txBody>
          <a:bodyPr/>
          <a:lstStyle/>
          <a:p>
            <a:fld id="{8AFF2B16-723F-4943-8D80-3FD444427448}"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C8C7DC37-875B-4D9D-9736-1FF6E62EF70C}" type="datetimeFigureOut">
              <a:rPr lang="en-US" smtClean="0"/>
              <a:t>2/7/2014</a:t>
            </a:fld>
            <a:endParaRPr lang="en-US"/>
          </a:p>
        </p:txBody>
      </p:sp>
      <p:sp>
        <p:nvSpPr>
          <p:cNvPr id="18" name="Slide Number Placeholder 17"/>
          <p:cNvSpPr>
            <a:spLocks noGrp="1"/>
          </p:cNvSpPr>
          <p:nvPr>
            <p:ph type="sldNum" sz="quarter" idx="16"/>
          </p:nvPr>
        </p:nvSpPr>
        <p:spPr/>
        <p:txBody>
          <a:bodyPr/>
          <a:lstStyle/>
          <a:p>
            <a:fld id="{8AFF2B16-723F-4943-8D80-3FD444427448}"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C8C7DC37-875B-4D9D-9736-1FF6E62EF70C}" type="datetimeFigureOut">
              <a:rPr lang="en-US" smtClean="0"/>
              <a:t>2/7/2014</a:t>
            </a:fld>
            <a:endParaRPr lang="en-US"/>
          </a:p>
        </p:txBody>
      </p:sp>
      <p:sp>
        <p:nvSpPr>
          <p:cNvPr id="20" name="Slide Number Placeholder 19"/>
          <p:cNvSpPr>
            <a:spLocks noGrp="1"/>
          </p:cNvSpPr>
          <p:nvPr>
            <p:ph type="sldNum" sz="quarter" idx="15"/>
          </p:nvPr>
        </p:nvSpPr>
        <p:spPr/>
        <p:txBody>
          <a:bodyPr/>
          <a:lstStyle/>
          <a:p>
            <a:fld id="{8AFF2B16-723F-4943-8D80-3FD444427448}"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C8C7DC37-875B-4D9D-9736-1FF6E62EF70C}" type="datetimeFigureOut">
              <a:rPr lang="en-US" smtClean="0"/>
              <a:t>2/7/2014</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8AFF2B16-723F-4943-8D80-3FD44442744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667000" y="98569"/>
            <a:ext cx="6601691" cy="127303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b="1" i="1" dirty="0" smtClean="0">
                <a:solidFill>
                  <a:srgbClr val="FF0000"/>
                </a:solidFill>
                <a:latin typeface="Algerian" pitchFamily="82" charset="0"/>
                <a:cs typeface="Times New Roman" pitchFamily="18" charset="0"/>
              </a:rPr>
              <a:t>WATERFLL MODEL</a:t>
            </a:r>
            <a:endParaRPr lang="en-US" sz="5400" b="1" i="1" dirty="0">
              <a:solidFill>
                <a:srgbClr val="FF0000"/>
              </a:solidFill>
              <a:latin typeface="Algerian" pitchFamily="82" charset="0"/>
              <a:cs typeface="Times New Roman" pitchFamily="18" charset="0"/>
            </a:endParaRPr>
          </a:p>
        </p:txBody>
      </p:sp>
      <p:pic>
        <p:nvPicPr>
          <p:cNvPr id="1026" name="Picture 2" descr="C:\Users\shivakrishna\Desktop\AAAAANew folder (2)\1327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8570"/>
            <a:ext cx="2286000" cy="150163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4866408" y="1371600"/>
            <a:ext cx="3872345" cy="788987"/>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6600" b="1" i="1" dirty="0" smtClean="0">
                <a:solidFill>
                  <a:srgbClr val="0070C0"/>
                </a:solidFill>
                <a:latin typeface="Times New Roman" pitchFamily="18" charset="0"/>
                <a:cs typeface="Times New Roman" pitchFamily="18" charset="0"/>
              </a:rPr>
              <a:t>Presented by..</a:t>
            </a:r>
            <a:endParaRPr lang="en-US" sz="6600" b="1" i="1" dirty="0">
              <a:solidFill>
                <a:srgbClr val="0070C0"/>
              </a:solidFill>
              <a:latin typeface="Times New Roman" pitchFamily="18" charset="0"/>
              <a:cs typeface="Times New Roman" pitchFamily="18" charset="0"/>
            </a:endParaRPr>
          </a:p>
        </p:txBody>
      </p:sp>
      <p:sp>
        <p:nvSpPr>
          <p:cNvPr id="7" name="Title 3"/>
          <p:cNvSpPr txBox="1">
            <a:spLocks/>
          </p:cNvSpPr>
          <p:nvPr/>
        </p:nvSpPr>
        <p:spPr>
          <a:xfrm>
            <a:off x="4191000" y="2514600"/>
            <a:ext cx="4648200" cy="4114800"/>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b="1" i="1" dirty="0">
                <a:solidFill>
                  <a:srgbClr val="00FF00"/>
                </a:solidFill>
                <a:latin typeface="Times New Roman" pitchFamily="18" charset="0"/>
                <a:cs typeface="Times New Roman" pitchFamily="18" charset="0"/>
              </a:rPr>
              <a:t>Shiva </a:t>
            </a:r>
            <a:r>
              <a:rPr lang="en-US" b="1" i="1" dirty="0" smtClean="0">
                <a:solidFill>
                  <a:srgbClr val="00FF00"/>
                </a:solidFill>
                <a:latin typeface="Times New Roman" pitchFamily="18" charset="0"/>
                <a:cs typeface="Times New Roman" pitchFamily="18" charset="0"/>
              </a:rPr>
              <a:t>Krishna</a:t>
            </a:r>
            <a:endParaRPr lang="en-US" b="1" i="1" dirty="0" smtClean="0">
              <a:solidFill>
                <a:srgbClr val="00FF00"/>
              </a:solidFill>
              <a:latin typeface="Times New Roman" pitchFamily="18" charset="0"/>
              <a:cs typeface="Times New Roman" pitchFamily="18" charset="0"/>
            </a:endParaRPr>
          </a:p>
          <a:p>
            <a:pPr algn="just"/>
            <a:r>
              <a:rPr lang="en-US" b="1" i="1" dirty="0" smtClean="0">
                <a:solidFill>
                  <a:srgbClr val="00FF00"/>
                </a:solidFill>
                <a:latin typeface="Times New Roman" pitchFamily="18" charset="0"/>
                <a:cs typeface="Times New Roman" pitchFamily="18" charset="0"/>
              </a:rPr>
              <a:t>Santhosh </a:t>
            </a:r>
            <a:r>
              <a:rPr lang="en-US" b="1" i="1" dirty="0" smtClean="0">
                <a:solidFill>
                  <a:srgbClr val="00FF00"/>
                </a:solidFill>
                <a:latin typeface="Times New Roman" pitchFamily="18" charset="0"/>
                <a:cs typeface="Times New Roman" pitchFamily="18" charset="0"/>
              </a:rPr>
              <a:t>Chandra</a:t>
            </a:r>
          </a:p>
          <a:p>
            <a:pPr algn="just"/>
            <a:r>
              <a:rPr lang="en-US" b="1" i="1" dirty="0" smtClean="0">
                <a:solidFill>
                  <a:srgbClr val="00FF00"/>
                </a:solidFill>
                <a:latin typeface="Times New Roman" pitchFamily="18" charset="0"/>
                <a:cs typeface="Times New Roman" pitchFamily="18" charset="0"/>
              </a:rPr>
              <a:t>Varsha </a:t>
            </a:r>
            <a:r>
              <a:rPr lang="en-US" b="1" i="1" dirty="0" smtClean="0">
                <a:solidFill>
                  <a:srgbClr val="00FF00"/>
                </a:solidFill>
                <a:latin typeface="Times New Roman" pitchFamily="18" charset="0"/>
                <a:cs typeface="Times New Roman" pitchFamily="18" charset="0"/>
              </a:rPr>
              <a:t>nihanth</a:t>
            </a:r>
          </a:p>
          <a:p>
            <a:pPr algn="just"/>
            <a:r>
              <a:rPr lang="en-US" b="1" i="1" dirty="0" smtClean="0">
                <a:solidFill>
                  <a:srgbClr val="00FF00"/>
                </a:solidFill>
                <a:latin typeface="Times New Roman" pitchFamily="18" charset="0"/>
                <a:cs typeface="Times New Roman" pitchFamily="18" charset="0"/>
              </a:rPr>
              <a:t>Aparna</a:t>
            </a:r>
          </a:p>
          <a:p>
            <a:pPr algn="just"/>
            <a:r>
              <a:rPr lang="en-US" b="1" i="1" dirty="0" smtClean="0">
                <a:solidFill>
                  <a:srgbClr val="00FF00"/>
                </a:solidFill>
                <a:latin typeface="Times New Roman" pitchFamily="18" charset="0"/>
                <a:cs typeface="Times New Roman" pitchFamily="18" charset="0"/>
              </a:rPr>
              <a:t>Archana</a:t>
            </a:r>
          </a:p>
          <a:p>
            <a:pPr algn="just"/>
            <a:r>
              <a:rPr lang="en-US" b="1" i="1" dirty="0" smtClean="0">
                <a:solidFill>
                  <a:srgbClr val="00FF00"/>
                </a:solidFill>
                <a:latin typeface="Times New Roman" pitchFamily="18" charset="0"/>
                <a:cs typeface="Times New Roman" pitchFamily="18" charset="0"/>
              </a:rPr>
              <a:t>Anusha</a:t>
            </a:r>
            <a:endParaRPr lang="en-US" b="1" i="1" dirty="0" smtClean="0">
              <a:solidFill>
                <a:srgbClr val="00FF00"/>
              </a:solidFill>
              <a:latin typeface="Times New Roman" pitchFamily="18" charset="0"/>
              <a:cs typeface="Times New Roman" pitchFamily="18" charset="0"/>
            </a:endParaRPr>
          </a:p>
          <a:p>
            <a:pPr algn="just"/>
            <a:endParaRPr lang="en-US" b="1" dirty="0">
              <a:solidFill>
                <a:srgbClr val="FF0000"/>
              </a:solidFill>
              <a:latin typeface="Modern No. 20" pitchFamily="18" charset="0"/>
              <a:cs typeface="Times New Roman" pitchFamily="18" charset="0"/>
            </a:endParaRPr>
          </a:p>
        </p:txBody>
      </p:sp>
    </p:spTree>
    <p:extLst>
      <p:ext uri="{BB962C8B-B14F-4D97-AF65-F5344CB8AC3E}">
        <p14:creationId xmlns:p14="http://schemas.microsoft.com/office/powerpoint/2010/main" val="39234750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362200" y="228600"/>
            <a:ext cx="6781800" cy="10529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i="1" dirty="0" smtClean="0">
                <a:solidFill>
                  <a:srgbClr val="FF0000"/>
                </a:solidFill>
                <a:latin typeface="Algerian" pitchFamily="82" charset="0"/>
              </a:rPr>
              <a:t>disadvantages</a:t>
            </a:r>
            <a:endParaRPr lang="en-US" sz="6000" b="1" dirty="0">
              <a:solidFill>
                <a:srgbClr val="FF0000"/>
              </a:solidFill>
            </a:endParaRPr>
          </a:p>
        </p:txBody>
      </p:sp>
      <p:sp>
        <p:nvSpPr>
          <p:cNvPr id="7" name="Subtitle 4"/>
          <p:cNvSpPr txBox="1">
            <a:spLocks/>
          </p:cNvSpPr>
          <p:nvPr/>
        </p:nvSpPr>
        <p:spPr>
          <a:xfrm>
            <a:off x="96944" y="1600200"/>
            <a:ext cx="8957037" cy="52578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Wingdings" pitchFamily="2" charset="2"/>
              <a:buChar char="Ø"/>
            </a:pPr>
            <a:r>
              <a:rPr lang="en-US" dirty="0" smtClean="0">
                <a:solidFill>
                  <a:srgbClr val="0070C0"/>
                </a:solidFill>
                <a:latin typeface="Times New Roman" pitchFamily="18" charset="0"/>
                <a:cs typeface="Times New Roman" pitchFamily="18" charset="0"/>
              </a:rPr>
              <a:t>It is only suitable for the small size projects. </a:t>
            </a:r>
          </a:p>
          <a:p>
            <a:pPr marL="457200" indent="-457200">
              <a:buFont typeface="Wingdings" pitchFamily="2" charset="2"/>
              <a:buChar char="Ø"/>
            </a:pPr>
            <a:r>
              <a:rPr lang="en-US" dirty="0" smtClean="0">
                <a:solidFill>
                  <a:srgbClr val="0070C0"/>
                </a:solidFill>
                <a:latin typeface="Times New Roman" pitchFamily="18" charset="0"/>
                <a:cs typeface="Times New Roman" pitchFamily="18" charset="0"/>
              </a:rPr>
              <a:t>Constant testing of the design is needed.</a:t>
            </a:r>
            <a:endParaRPr lang="en-GB" dirty="0" smtClean="0">
              <a:solidFill>
                <a:srgbClr val="0070C0"/>
              </a:solidFill>
              <a:latin typeface="Times New Roman" pitchFamily="18" charset="0"/>
              <a:cs typeface="Times New Roman" pitchFamily="18" charset="0"/>
            </a:endParaRPr>
          </a:p>
          <a:p>
            <a:pPr marL="457200" indent="-457200">
              <a:buFont typeface="Wingdings" pitchFamily="2" charset="2"/>
              <a:buChar char="Ø"/>
            </a:pPr>
            <a:r>
              <a:rPr lang="en-GB" dirty="0" smtClean="0">
                <a:solidFill>
                  <a:srgbClr val="0070C0"/>
                </a:solidFill>
                <a:latin typeface="Times New Roman" pitchFamily="18" charset="0"/>
                <a:cs typeface="Times New Roman" pitchFamily="18" charset="0"/>
              </a:rPr>
              <a:t>If requirements may change the Waterfall model may not work.</a:t>
            </a:r>
          </a:p>
          <a:p>
            <a:pPr marL="457200" indent="-457200">
              <a:buFont typeface="Wingdings" pitchFamily="2" charset="2"/>
              <a:buChar char="Ø"/>
            </a:pPr>
            <a:r>
              <a:rPr lang="en-US" dirty="0" smtClean="0">
                <a:solidFill>
                  <a:srgbClr val="0070C0"/>
                </a:solidFill>
                <a:latin typeface="Times New Roman" pitchFamily="18" charset="0"/>
                <a:cs typeface="Times New Roman" pitchFamily="18" charset="0"/>
              </a:rPr>
              <a:t>Difficult to estimate time and cost for each stage of the development process.</a:t>
            </a:r>
          </a:p>
          <a:p>
            <a:pPr marL="457200" indent="-457200">
              <a:buFont typeface="Wingdings" pitchFamily="2" charset="2"/>
              <a:buChar char="Ø"/>
            </a:pPr>
            <a:r>
              <a:rPr lang="en-US" dirty="0" smtClean="0">
                <a:solidFill>
                  <a:srgbClr val="0070C0"/>
                </a:solidFill>
                <a:latin typeface="Times New Roman" pitchFamily="18" charset="0"/>
                <a:cs typeface="Times New Roman" pitchFamily="18" charset="0"/>
              </a:rPr>
              <a:t>Adjust scope during the life cycle can kill a project.</a:t>
            </a:r>
          </a:p>
          <a:p>
            <a:pPr marL="457200" indent="-457200">
              <a:buFont typeface="Wingdings" pitchFamily="2" charset="2"/>
              <a:buChar char="Ø"/>
            </a:pPr>
            <a:r>
              <a:rPr lang="en-US" dirty="0" smtClean="0">
                <a:solidFill>
                  <a:srgbClr val="0070C0"/>
                </a:solidFill>
                <a:latin typeface="Times New Roman" pitchFamily="18" charset="0"/>
                <a:cs typeface="Times New Roman" pitchFamily="18" charset="0"/>
              </a:rPr>
              <a:t>High amount of risk and uncertainty.</a:t>
            </a:r>
          </a:p>
          <a:p>
            <a:pPr marL="457200" indent="-457200">
              <a:buFont typeface="Wingdings" pitchFamily="2" charset="2"/>
              <a:buChar char="Ø"/>
            </a:pPr>
            <a:r>
              <a:rPr lang="en-US" dirty="0" smtClean="0">
                <a:solidFill>
                  <a:srgbClr val="0070C0"/>
                </a:solidFill>
                <a:latin typeface="Times New Roman" pitchFamily="18" charset="0"/>
                <a:cs typeface="Times New Roman" pitchFamily="18" charset="0"/>
              </a:rPr>
              <a:t>This model is not suitable to handle dynamic changes in the requirements</a:t>
            </a:r>
          </a:p>
          <a:p>
            <a:pPr marL="457200" indent="-457200">
              <a:buFont typeface="Wingdings" pitchFamily="2" charset="2"/>
              <a:buChar char="Ø"/>
            </a:pPr>
            <a:endParaRPr lang="en-US" dirty="0" smtClean="0">
              <a:solidFill>
                <a:srgbClr val="0070C0"/>
              </a:solidFill>
              <a:latin typeface="Times New Roman" pitchFamily="18" charset="0"/>
              <a:cs typeface="Times New Roman" pitchFamily="18" charset="0"/>
            </a:endParaRPr>
          </a:p>
          <a:p>
            <a:pPr marL="457200" indent="-457200">
              <a:buFont typeface="Wingdings" pitchFamily="2" charset="2"/>
              <a:buChar char="Ø"/>
            </a:pPr>
            <a:endParaRPr lang="en-US" dirty="0" smtClean="0">
              <a:solidFill>
                <a:srgbClr val="0070C0"/>
              </a:solidFill>
            </a:endParaRPr>
          </a:p>
        </p:txBody>
      </p:sp>
      <p:pic>
        <p:nvPicPr>
          <p:cNvPr id="8" name="Picture 2" descr="C:\Users\shivakrishna\Desktop\AAAAANew folder (2)\1327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8570"/>
            <a:ext cx="2286000" cy="150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9767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981200" y="1524000"/>
            <a:ext cx="6172200" cy="121920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i="1" dirty="0" smtClean="0">
                <a:solidFill>
                  <a:srgbClr val="FF0000"/>
                </a:solidFill>
                <a:latin typeface="Algerian" pitchFamily="82" charset="0"/>
              </a:rPr>
              <a:t>ANY QUERIES </a:t>
            </a:r>
            <a:endParaRPr lang="en-US" sz="7200" b="1" i="1" dirty="0">
              <a:solidFill>
                <a:srgbClr val="FF0000"/>
              </a:solidFill>
              <a:latin typeface="Algerian" pitchFamily="82" charset="0"/>
            </a:endParaRPr>
          </a:p>
        </p:txBody>
      </p:sp>
      <p:pic>
        <p:nvPicPr>
          <p:cNvPr id="6" name="Picture 2" descr="H:\thank you\que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590800"/>
            <a:ext cx="44958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hivakrishna\Desktop\AAAAANew folder (2)\1327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98570"/>
            <a:ext cx="2286000" cy="150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77694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pic>
        <p:nvPicPr>
          <p:cNvPr id="5" name="Picture 2" descr="H:\thank you\thanks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799" y="533400"/>
            <a:ext cx="3622001"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hivakrishna\Desktop\AAAAANew folder (2)\1327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13202"/>
            <a:ext cx="1600200" cy="1029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92383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895600" y="152400"/>
            <a:ext cx="5410200" cy="10668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6000" b="1" i="1" dirty="0" smtClean="0">
                <a:solidFill>
                  <a:srgbClr val="FF0000"/>
                </a:solidFill>
                <a:latin typeface="Algerian" pitchFamily="82" charset="0"/>
                <a:cs typeface="Times New Roman" pitchFamily="18" charset="0"/>
              </a:rPr>
              <a:t>SDLC</a:t>
            </a:r>
            <a:r>
              <a:rPr lang="en-US" sz="6600" b="1" i="1" dirty="0" smtClean="0">
                <a:solidFill>
                  <a:srgbClr val="FF0000"/>
                </a:solidFill>
                <a:latin typeface="Algerian" pitchFamily="82" charset="0"/>
                <a:cs typeface="Times New Roman" pitchFamily="18" charset="0"/>
              </a:rPr>
              <a:t> Models</a:t>
            </a:r>
            <a:endParaRPr lang="en-US" sz="6600" b="1" i="1" dirty="0">
              <a:solidFill>
                <a:srgbClr val="FF0000"/>
              </a:solidFill>
              <a:latin typeface="Algerian" pitchFamily="82" charset="0"/>
              <a:cs typeface="Times New Roman" pitchFamily="18" charset="0"/>
            </a:endParaRPr>
          </a:p>
        </p:txBody>
      </p:sp>
      <p:sp>
        <p:nvSpPr>
          <p:cNvPr id="6" name="Subtitle 4"/>
          <p:cNvSpPr txBox="1">
            <a:spLocks/>
          </p:cNvSpPr>
          <p:nvPr/>
        </p:nvSpPr>
        <p:spPr>
          <a:xfrm>
            <a:off x="214648" y="1905000"/>
            <a:ext cx="8534400"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buFont typeface="+mj-lt"/>
              <a:buAutoNum type="romanUcPeriod"/>
            </a:pPr>
            <a:r>
              <a:rPr lang="en-US" sz="7200" b="1" dirty="0" smtClean="0">
                <a:solidFill>
                  <a:srgbClr val="0070C0"/>
                </a:solidFill>
                <a:latin typeface="Times New Roman" pitchFamily="18" charset="0"/>
                <a:cs typeface="Times New Roman" pitchFamily="18" charset="0"/>
              </a:rPr>
              <a:t>Sequential model</a:t>
            </a:r>
          </a:p>
          <a:p>
            <a:pPr marL="571500" indent="-571500">
              <a:buFont typeface="+mj-lt"/>
              <a:buAutoNum type="romanUcPeriod"/>
            </a:pPr>
            <a:r>
              <a:rPr lang="en-US" sz="7200" b="1" dirty="0" smtClean="0">
                <a:solidFill>
                  <a:srgbClr val="0070C0"/>
                </a:solidFill>
                <a:latin typeface="Times New Roman" pitchFamily="18" charset="0"/>
                <a:cs typeface="Times New Roman" pitchFamily="18" charset="0"/>
              </a:rPr>
              <a:t>Incremental model</a:t>
            </a:r>
            <a:endParaRPr lang="en-US" sz="7200" b="1" dirty="0">
              <a:solidFill>
                <a:srgbClr val="0070C0"/>
              </a:solidFill>
              <a:latin typeface="Times New Roman" pitchFamily="18" charset="0"/>
              <a:cs typeface="Times New Roman" pitchFamily="18" charset="0"/>
            </a:endParaRPr>
          </a:p>
        </p:txBody>
      </p:sp>
      <p:pic>
        <p:nvPicPr>
          <p:cNvPr id="7" name="Picture 2" descr="C:\Users\shivakrishna\Desktop\AAAAANew folder (2)\1327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8570"/>
            <a:ext cx="2286000" cy="150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62121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55418" y="1510506"/>
            <a:ext cx="7772400" cy="8874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685800" indent="-685800" algn="l">
              <a:buFont typeface="Wingdings" pitchFamily="2" charset="2"/>
              <a:buChar char="Ø"/>
            </a:pPr>
            <a:r>
              <a:rPr lang="en-US" sz="4800" b="1" dirty="0" smtClean="0">
                <a:solidFill>
                  <a:srgbClr val="FF0000"/>
                </a:solidFill>
                <a:latin typeface="Times New Roman" pitchFamily="18" charset="0"/>
                <a:cs typeface="Times New Roman" pitchFamily="18" charset="0"/>
              </a:rPr>
              <a:t>Sequential model</a:t>
            </a:r>
            <a:endParaRPr lang="en-US" sz="4800" b="1" dirty="0">
              <a:solidFill>
                <a:srgbClr val="FF0000"/>
              </a:solidFill>
              <a:latin typeface="Times New Roman" pitchFamily="18" charset="0"/>
              <a:cs typeface="Times New Roman" pitchFamily="18" charset="0"/>
            </a:endParaRPr>
          </a:p>
        </p:txBody>
      </p:sp>
      <p:sp>
        <p:nvSpPr>
          <p:cNvPr id="7" name="Subtitle 4"/>
          <p:cNvSpPr txBox="1">
            <a:spLocks/>
          </p:cNvSpPr>
          <p:nvPr/>
        </p:nvSpPr>
        <p:spPr>
          <a:xfrm>
            <a:off x="116294" y="1676399"/>
            <a:ext cx="8814430" cy="510540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buFont typeface="Wingdings" pitchFamily="2" charset="2"/>
              <a:buChar char="§"/>
            </a:pPr>
            <a:endParaRPr lang="en-US" sz="3600" dirty="0" smtClean="0">
              <a:solidFill>
                <a:srgbClr val="0070C0"/>
              </a:solidFill>
              <a:latin typeface="Times New Roman" pitchFamily="18" charset="0"/>
              <a:cs typeface="Times New Roman" pitchFamily="18" charset="0"/>
            </a:endParaRPr>
          </a:p>
          <a:p>
            <a:pPr marL="571500" indent="-571500">
              <a:buFont typeface="Wingdings" pitchFamily="2" charset="2"/>
              <a:buChar char="§"/>
            </a:pPr>
            <a:r>
              <a:rPr lang="en-US" sz="3500" b="1" dirty="0" smtClean="0">
                <a:solidFill>
                  <a:srgbClr val="0070C0"/>
                </a:solidFill>
                <a:latin typeface="Times New Roman" pitchFamily="18" charset="0"/>
                <a:cs typeface="Times New Roman" pitchFamily="18" charset="0"/>
              </a:rPr>
              <a:t>Waterfall model</a:t>
            </a:r>
            <a:r>
              <a:rPr lang="en-US" sz="3500" dirty="0" smtClean="0">
                <a:solidFill>
                  <a:srgbClr val="0070C0"/>
                </a:solidFill>
                <a:latin typeface="Times New Roman" pitchFamily="18" charset="0"/>
                <a:cs typeface="Times New Roman" pitchFamily="18" charset="0"/>
              </a:rPr>
              <a:t>.</a:t>
            </a:r>
          </a:p>
          <a:p>
            <a:pPr marL="571500" indent="-571500">
              <a:buFont typeface="Wingdings" pitchFamily="2" charset="2"/>
              <a:buChar char="§"/>
            </a:pPr>
            <a:r>
              <a:rPr lang="en-US" sz="3500" dirty="0" smtClean="0">
                <a:solidFill>
                  <a:srgbClr val="0070C0"/>
                </a:solidFill>
                <a:latin typeface="Times New Roman" pitchFamily="18" charset="0"/>
                <a:cs typeface="Times New Roman" pitchFamily="18" charset="0"/>
              </a:rPr>
              <a:t>V-model</a:t>
            </a:r>
            <a:r>
              <a:rPr lang="en-US" sz="3600" dirty="0" smtClean="0">
                <a:solidFill>
                  <a:srgbClr val="0070C0"/>
                </a:solidFill>
                <a:latin typeface="Times New Roman" pitchFamily="18" charset="0"/>
                <a:cs typeface="Times New Roman" pitchFamily="18" charset="0"/>
              </a:rPr>
              <a:t>.</a:t>
            </a:r>
          </a:p>
          <a:p>
            <a:pPr marL="571500" indent="-571500">
              <a:buFont typeface="Wingdings" pitchFamily="2" charset="2"/>
              <a:buChar char="§"/>
            </a:pPr>
            <a:endParaRPr lang="en-US" sz="3600" dirty="0">
              <a:solidFill>
                <a:srgbClr val="0070C0"/>
              </a:solidFill>
              <a:latin typeface="Times New Roman" pitchFamily="18" charset="0"/>
              <a:cs typeface="Times New Roman" pitchFamily="18" charset="0"/>
            </a:endParaRPr>
          </a:p>
          <a:p>
            <a:pPr marL="571500" indent="-571500">
              <a:buFont typeface="Wingdings" pitchFamily="2" charset="2"/>
              <a:buChar char="§"/>
            </a:pPr>
            <a:r>
              <a:rPr lang="en-US" sz="3500" dirty="0" smtClean="0">
                <a:solidFill>
                  <a:srgbClr val="0070C0"/>
                </a:solidFill>
                <a:latin typeface="Times New Roman" pitchFamily="18" charset="0"/>
                <a:cs typeface="Times New Roman" pitchFamily="18" charset="0"/>
              </a:rPr>
              <a:t>Incremental </a:t>
            </a:r>
            <a:r>
              <a:rPr lang="en-US" sz="3500" dirty="0">
                <a:solidFill>
                  <a:srgbClr val="0070C0"/>
                </a:solidFill>
                <a:latin typeface="Times New Roman" pitchFamily="18" charset="0"/>
                <a:cs typeface="Times New Roman" pitchFamily="18" charset="0"/>
              </a:rPr>
              <a:t>model.</a:t>
            </a:r>
          </a:p>
          <a:p>
            <a:pPr marL="571500" indent="-571500">
              <a:buFont typeface="Wingdings" pitchFamily="2" charset="2"/>
              <a:buChar char="§"/>
            </a:pPr>
            <a:r>
              <a:rPr lang="en-US" sz="3500" dirty="0">
                <a:solidFill>
                  <a:srgbClr val="0070C0"/>
                </a:solidFill>
                <a:latin typeface="Times New Roman" pitchFamily="18" charset="0"/>
                <a:cs typeface="Times New Roman" pitchFamily="18" charset="0"/>
              </a:rPr>
              <a:t>Spiral model</a:t>
            </a:r>
          </a:p>
          <a:p>
            <a:pPr marL="571500" indent="-571500">
              <a:buFont typeface="Wingdings" pitchFamily="2" charset="2"/>
              <a:buChar char="§"/>
            </a:pPr>
            <a:r>
              <a:rPr lang="en-US" sz="3500" dirty="0" smtClean="0">
                <a:solidFill>
                  <a:srgbClr val="0070C0"/>
                </a:solidFill>
                <a:latin typeface="Times New Roman" pitchFamily="18" charset="0"/>
                <a:cs typeface="Times New Roman" pitchFamily="18" charset="0"/>
              </a:rPr>
              <a:t>RAD(Rapid application development)</a:t>
            </a:r>
          </a:p>
          <a:p>
            <a:pPr marL="0" indent="0">
              <a:buNone/>
            </a:pPr>
            <a:r>
              <a:rPr lang="en-US" sz="3500" dirty="0" smtClean="0">
                <a:solidFill>
                  <a:srgbClr val="0070C0"/>
                </a:solidFill>
                <a:latin typeface="Times New Roman" pitchFamily="18" charset="0"/>
                <a:cs typeface="Times New Roman" pitchFamily="18" charset="0"/>
              </a:rPr>
              <a:t>     model</a:t>
            </a:r>
            <a:r>
              <a:rPr lang="en-US" sz="4000" dirty="0" smtClean="0">
                <a:solidFill>
                  <a:srgbClr val="0070C0"/>
                </a:solidFill>
                <a:latin typeface="Times New Roman" pitchFamily="18" charset="0"/>
                <a:cs typeface="Times New Roman" pitchFamily="18" charset="0"/>
              </a:rPr>
              <a:t>.</a:t>
            </a:r>
          </a:p>
          <a:p>
            <a:pPr marL="571500" indent="-571500">
              <a:buFont typeface="Wingdings" pitchFamily="2" charset="2"/>
              <a:buChar char="§"/>
            </a:pPr>
            <a:endParaRPr lang="en-US" sz="4000" dirty="0" smtClean="0">
              <a:solidFill>
                <a:srgbClr val="0070C0"/>
              </a:solidFill>
              <a:latin typeface="Times New Roman" pitchFamily="18" charset="0"/>
              <a:cs typeface="Times New Roman" pitchFamily="18" charset="0"/>
            </a:endParaRPr>
          </a:p>
          <a:p>
            <a:pPr marL="571500" indent="-571500">
              <a:buFont typeface="Wingdings" pitchFamily="2" charset="2"/>
              <a:buChar char="§"/>
            </a:pPr>
            <a:endParaRPr lang="en-US" sz="4000" dirty="0">
              <a:solidFill>
                <a:srgbClr val="0070C0"/>
              </a:solidFill>
              <a:latin typeface="Times New Roman" pitchFamily="18" charset="0"/>
              <a:cs typeface="Times New Roman" pitchFamily="18" charset="0"/>
            </a:endParaRPr>
          </a:p>
        </p:txBody>
      </p:sp>
      <p:sp>
        <p:nvSpPr>
          <p:cNvPr id="8" name="Title 3"/>
          <p:cNvSpPr txBox="1">
            <a:spLocks/>
          </p:cNvSpPr>
          <p:nvPr/>
        </p:nvSpPr>
        <p:spPr>
          <a:xfrm>
            <a:off x="55418" y="3227387"/>
            <a:ext cx="6573982" cy="8874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685800" indent="-685800" algn="l">
              <a:buFont typeface="Wingdings" pitchFamily="2" charset="2"/>
              <a:buChar char="Ø"/>
            </a:pPr>
            <a:r>
              <a:rPr lang="en-US" sz="4800" b="1" dirty="0" smtClean="0">
                <a:solidFill>
                  <a:srgbClr val="FF0000"/>
                </a:solidFill>
                <a:latin typeface="Times New Roman" pitchFamily="18" charset="0"/>
                <a:cs typeface="Times New Roman" pitchFamily="18" charset="0"/>
              </a:rPr>
              <a:t>Incremental model</a:t>
            </a:r>
            <a:endParaRPr lang="en-US" sz="4800" b="1" dirty="0">
              <a:solidFill>
                <a:srgbClr val="FF0000"/>
              </a:solidFill>
              <a:latin typeface="Times New Roman" pitchFamily="18" charset="0"/>
              <a:cs typeface="Times New Roman" pitchFamily="18" charset="0"/>
            </a:endParaRPr>
          </a:p>
        </p:txBody>
      </p:sp>
      <p:pic>
        <p:nvPicPr>
          <p:cNvPr id="9" name="Picture 2" descr="C:\Users\shivakrishna\Desktop\AAAAANew folder (2)\1327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8570"/>
            <a:ext cx="2286000" cy="150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43746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590800" y="349778"/>
            <a:ext cx="6192510" cy="10668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6600" b="1" dirty="0" smtClean="0">
                <a:solidFill>
                  <a:srgbClr val="FF0000"/>
                </a:solidFill>
                <a:latin typeface="Algerian" pitchFamily="82" charset="0"/>
                <a:cs typeface="Times New Roman" pitchFamily="18" charset="0"/>
              </a:rPr>
              <a:t>Waterfall Model</a:t>
            </a:r>
            <a:endParaRPr lang="en-US" sz="6600" b="1" dirty="0">
              <a:solidFill>
                <a:srgbClr val="FF0000"/>
              </a:solidFill>
              <a:latin typeface="Algerian" pitchFamily="82" charset="0"/>
              <a:cs typeface="Times New Roman" pitchFamily="18" charset="0"/>
            </a:endParaRPr>
          </a:p>
        </p:txBody>
      </p:sp>
      <p:sp>
        <p:nvSpPr>
          <p:cNvPr id="6" name="Title 3"/>
          <p:cNvSpPr txBox="1">
            <a:spLocks/>
          </p:cNvSpPr>
          <p:nvPr/>
        </p:nvSpPr>
        <p:spPr>
          <a:xfrm>
            <a:off x="76200" y="2057400"/>
            <a:ext cx="8926716" cy="4191000"/>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3600" dirty="0" smtClean="0">
                <a:solidFill>
                  <a:srgbClr val="0070C0"/>
                </a:solidFill>
                <a:latin typeface="Times New Roman" pitchFamily="18" charset="0"/>
                <a:cs typeface="Times New Roman" pitchFamily="18" charset="0"/>
              </a:rPr>
              <a:t>It is also called as linear sequential model.</a:t>
            </a:r>
          </a:p>
          <a:p>
            <a:pPr marL="457200" indent="-457200" algn="l">
              <a:buFont typeface="Wingdings" pitchFamily="2" charset="2"/>
              <a:buChar char="Ø"/>
            </a:pPr>
            <a:r>
              <a:rPr lang="en-US" sz="3600" dirty="0" smtClean="0">
                <a:solidFill>
                  <a:srgbClr val="0070C0"/>
                </a:solidFill>
                <a:latin typeface="Times New Roman" pitchFamily="18" charset="0"/>
                <a:cs typeface="Times New Roman" pitchFamily="18" charset="0"/>
              </a:rPr>
              <a:t>In this model whole application is developed in a sequential approach.</a:t>
            </a:r>
          </a:p>
          <a:p>
            <a:pPr marL="457200" indent="-457200" algn="l">
              <a:buFont typeface="Wingdings" pitchFamily="2" charset="2"/>
              <a:buChar char="Ø"/>
            </a:pPr>
            <a:r>
              <a:rPr lang="en-US" sz="3600" dirty="0" smtClean="0">
                <a:solidFill>
                  <a:srgbClr val="0070C0"/>
                </a:solidFill>
                <a:latin typeface="Times New Roman" pitchFamily="18" charset="0"/>
                <a:cs typeface="Times New Roman" pitchFamily="18" charset="0"/>
              </a:rPr>
              <a:t>In this model each phase must be completed fully before the next phase begin.</a:t>
            </a:r>
          </a:p>
          <a:p>
            <a:pPr marL="457200" indent="-457200" algn="l">
              <a:buFont typeface="Wingdings" pitchFamily="2" charset="2"/>
              <a:buChar char="Ø"/>
            </a:pPr>
            <a:r>
              <a:rPr lang="en-US" sz="3600" dirty="0" smtClean="0">
                <a:solidFill>
                  <a:srgbClr val="0070C0"/>
                </a:solidFill>
                <a:latin typeface="Times New Roman" pitchFamily="18" charset="0"/>
                <a:cs typeface="Times New Roman" pitchFamily="18" charset="0"/>
              </a:rPr>
              <a:t>Provides structure to inexperienced staff.</a:t>
            </a:r>
          </a:p>
          <a:p>
            <a:pPr marL="857250" indent="-857250" algn="l">
              <a:buFont typeface="Wingdings" pitchFamily="2" charset="2"/>
              <a:buChar char="§"/>
            </a:pPr>
            <a:endParaRPr lang="en-US" sz="3600" dirty="0" smtClean="0">
              <a:solidFill>
                <a:srgbClr val="0070C0"/>
              </a:solidFill>
              <a:latin typeface="Times New Roman" pitchFamily="18" charset="0"/>
              <a:cs typeface="Times New Roman" pitchFamily="18" charset="0"/>
            </a:endParaRPr>
          </a:p>
        </p:txBody>
      </p:sp>
      <p:pic>
        <p:nvPicPr>
          <p:cNvPr id="7" name="Picture 2" descr="C:\Users\shivakrishna\Desktop\AAAAANew folder (2)\1327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8570"/>
            <a:ext cx="2286000" cy="150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77817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438400" y="407987"/>
            <a:ext cx="7168104" cy="887413"/>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000" b="1" dirty="0" smtClean="0">
                <a:solidFill>
                  <a:srgbClr val="FF0000"/>
                </a:solidFill>
                <a:latin typeface="Times New Roman" pitchFamily="18" charset="0"/>
                <a:cs typeface="Times New Roman" pitchFamily="18" charset="0"/>
              </a:rPr>
              <a:t>History of waterfall model</a:t>
            </a:r>
            <a:endParaRPr lang="en-US" sz="5000" b="1" dirty="0">
              <a:solidFill>
                <a:srgbClr val="FF0000"/>
              </a:solidFill>
              <a:latin typeface="Times New Roman" pitchFamily="18" charset="0"/>
              <a:cs typeface="Times New Roman" pitchFamily="18" charset="0"/>
            </a:endParaRPr>
          </a:p>
        </p:txBody>
      </p:sp>
      <p:sp>
        <p:nvSpPr>
          <p:cNvPr id="6" name="Title 3"/>
          <p:cNvSpPr txBox="1">
            <a:spLocks/>
          </p:cNvSpPr>
          <p:nvPr/>
        </p:nvSpPr>
        <p:spPr>
          <a:xfrm>
            <a:off x="134143" y="1820186"/>
            <a:ext cx="8933657" cy="4656814"/>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685800" indent="-685800" algn="l">
              <a:buFont typeface="Wingdings" pitchFamily="2" charset="2"/>
              <a:buChar char="Ø"/>
            </a:pPr>
            <a:r>
              <a:rPr lang="en-US" sz="3600" dirty="0" smtClean="0">
                <a:solidFill>
                  <a:srgbClr val="0070C0"/>
                </a:solidFill>
                <a:latin typeface="Times New Roman" pitchFamily="18" charset="0"/>
                <a:cs typeface="Times New Roman" pitchFamily="18" charset="0"/>
              </a:rPr>
              <a:t>The first formal description of the waterfall model is often cited as a 1970  article by </a:t>
            </a:r>
            <a:r>
              <a:rPr lang="en-US" sz="3600" b="1" dirty="0" smtClean="0">
                <a:solidFill>
                  <a:srgbClr val="0070C0"/>
                </a:solidFill>
                <a:latin typeface="Times New Roman" pitchFamily="18" charset="0"/>
                <a:cs typeface="Times New Roman" pitchFamily="18" charset="0"/>
              </a:rPr>
              <a:t>Winston W.Royce.</a:t>
            </a:r>
          </a:p>
          <a:p>
            <a:pPr marL="685800" indent="-685800" algn="l">
              <a:buFont typeface="Wingdings" pitchFamily="2" charset="2"/>
              <a:buChar char="Ø"/>
            </a:pPr>
            <a:r>
              <a:rPr lang="en-US" sz="3600" dirty="0" smtClean="0">
                <a:solidFill>
                  <a:srgbClr val="0070C0"/>
                </a:solidFill>
                <a:latin typeface="Times New Roman" pitchFamily="18" charset="0"/>
                <a:cs typeface="Times New Roman" pitchFamily="18" charset="0"/>
              </a:rPr>
              <a:t>Royce presented this model as as an example of a flawed,non-working model.</a:t>
            </a:r>
          </a:p>
          <a:p>
            <a:pPr marL="685800" indent="-685800" algn="l">
              <a:buFont typeface="Wingdings" pitchFamily="2" charset="2"/>
              <a:buChar char="Ø"/>
            </a:pPr>
            <a:r>
              <a:rPr lang="en-US" sz="3600" dirty="0" smtClean="0">
                <a:solidFill>
                  <a:srgbClr val="0070C0"/>
                </a:solidFill>
                <a:latin typeface="Times New Roman" pitchFamily="18" charset="0"/>
                <a:cs typeface="Times New Roman" pitchFamily="18" charset="0"/>
              </a:rPr>
              <a:t>It </a:t>
            </a:r>
            <a:r>
              <a:rPr lang="en-US" sz="3600" dirty="0">
                <a:solidFill>
                  <a:srgbClr val="0070C0"/>
                </a:solidFill>
                <a:latin typeface="Times New Roman" pitchFamily="18" charset="0"/>
                <a:cs typeface="Times New Roman" pitchFamily="18" charset="0"/>
              </a:rPr>
              <a:t>has been widely used for software projects ever since. </a:t>
            </a:r>
            <a:endParaRPr lang="en-US" sz="3600" dirty="0" smtClean="0">
              <a:solidFill>
                <a:srgbClr val="0070C0"/>
              </a:solidFill>
              <a:latin typeface="Times New Roman" pitchFamily="18" charset="0"/>
              <a:cs typeface="Times New Roman" pitchFamily="18" charset="0"/>
            </a:endParaRPr>
          </a:p>
          <a:p>
            <a:pPr marL="685800" indent="-685800" algn="l">
              <a:buFont typeface="Wingdings" pitchFamily="2" charset="2"/>
              <a:buChar char="Ø"/>
            </a:pPr>
            <a:endParaRPr lang="en-US" sz="3600" dirty="0" smtClean="0">
              <a:solidFill>
                <a:srgbClr val="0070C0"/>
              </a:solidFill>
              <a:latin typeface="Times New Roman" pitchFamily="18" charset="0"/>
              <a:cs typeface="Times New Roman" pitchFamily="18" charset="0"/>
            </a:endParaRPr>
          </a:p>
          <a:p>
            <a:pPr marL="685800" indent="-685800" algn="l">
              <a:buFont typeface="Wingdings" pitchFamily="2" charset="2"/>
              <a:buChar char="Ø"/>
            </a:pPr>
            <a:endParaRPr lang="en-US" sz="3600" b="1" dirty="0" smtClean="0">
              <a:solidFill>
                <a:srgbClr val="FF0000"/>
              </a:solidFill>
              <a:latin typeface="Times New Roman" pitchFamily="18" charset="0"/>
              <a:cs typeface="Times New Roman" pitchFamily="18" charset="0"/>
            </a:endParaRPr>
          </a:p>
        </p:txBody>
      </p:sp>
      <p:pic>
        <p:nvPicPr>
          <p:cNvPr id="7" name="Picture 2" descr="C:\Users\shivakrishna\Desktop\AAAAANew folder (2)\1327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8570"/>
            <a:ext cx="2286000" cy="150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173198"/>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971800" y="152400"/>
            <a:ext cx="6096000" cy="15153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srgbClr val="FF0000"/>
                </a:solidFill>
                <a:latin typeface="Times New Roman" pitchFamily="18" charset="0"/>
                <a:cs typeface="Times New Roman" pitchFamily="18" charset="0"/>
              </a:rPr>
              <a:t>Where to use the</a:t>
            </a:r>
          </a:p>
          <a:p>
            <a:pPr algn="l"/>
            <a:r>
              <a:rPr lang="en-US" sz="4800" b="1" dirty="0" smtClean="0">
                <a:solidFill>
                  <a:srgbClr val="FF0000"/>
                </a:solidFill>
                <a:latin typeface="Times New Roman" pitchFamily="18" charset="0"/>
                <a:cs typeface="Times New Roman" pitchFamily="18" charset="0"/>
              </a:rPr>
              <a:t> waterfall model</a:t>
            </a:r>
            <a:endParaRPr lang="en-US" sz="4800" b="1" dirty="0">
              <a:solidFill>
                <a:srgbClr val="FF0000"/>
              </a:solidFill>
              <a:latin typeface="Times New Roman" pitchFamily="18" charset="0"/>
              <a:cs typeface="Times New Roman" pitchFamily="18" charset="0"/>
            </a:endParaRPr>
          </a:p>
        </p:txBody>
      </p:sp>
      <p:sp>
        <p:nvSpPr>
          <p:cNvPr id="6" name="Subtitle 4"/>
          <p:cNvSpPr txBox="1">
            <a:spLocks/>
          </p:cNvSpPr>
          <p:nvPr/>
        </p:nvSpPr>
        <p:spPr>
          <a:xfrm>
            <a:off x="76200" y="2057400"/>
            <a:ext cx="8915400" cy="304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buFont typeface="Wingdings" pitchFamily="2" charset="2"/>
              <a:buChar char="Ø"/>
            </a:pPr>
            <a:r>
              <a:rPr lang="en-US" sz="4000" dirty="0" smtClean="0">
                <a:solidFill>
                  <a:srgbClr val="0070C0"/>
                </a:solidFill>
                <a:latin typeface="Times New Roman" pitchFamily="18" charset="0"/>
                <a:cs typeface="Times New Roman" pitchFamily="18" charset="0"/>
              </a:rPr>
              <a:t>Requirements are very well known.</a:t>
            </a:r>
          </a:p>
          <a:p>
            <a:pPr marL="571500" indent="-571500">
              <a:buFont typeface="Wingdings" pitchFamily="2" charset="2"/>
              <a:buChar char="Ø"/>
            </a:pPr>
            <a:r>
              <a:rPr lang="en-US" sz="4000" dirty="0" smtClean="0">
                <a:solidFill>
                  <a:srgbClr val="0070C0"/>
                </a:solidFill>
                <a:latin typeface="Times New Roman" pitchFamily="18" charset="0"/>
                <a:cs typeface="Times New Roman" pitchFamily="18" charset="0"/>
              </a:rPr>
              <a:t>Product definition is stable.</a:t>
            </a:r>
          </a:p>
          <a:p>
            <a:pPr marL="571500" indent="-571500">
              <a:buFont typeface="Wingdings" pitchFamily="2" charset="2"/>
              <a:buChar char="Ø"/>
            </a:pPr>
            <a:r>
              <a:rPr lang="en-US" sz="4000" dirty="0" smtClean="0">
                <a:solidFill>
                  <a:srgbClr val="0070C0"/>
                </a:solidFill>
                <a:latin typeface="Times New Roman" pitchFamily="18" charset="0"/>
                <a:cs typeface="Times New Roman" pitchFamily="18" charset="0"/>
              </a:rPr>
              <a:t>Technology is understood.</a:t>
            </a:r>
          </a:p>
          <a:p>
            <a:pPr marL="571500" indent="-571500">
              <a:buFont typeface="Wingdings" pitchFamily="2" charset="2"/>
              <a:buChar char="Ø"/>
            </a:pPr>
            <a:r>
              <a:rPr lang="en-US" sz="4000" dirty="0" smtClean="0">
                <a:solidFill>
                  <a:srgbClr val="0070C0"/>
                </a:solidFill>
                <a:latin typeface="Times New Roman" pitchFamily="18" charset="0"/>
                <a:cs typeface="Times New Roman" pitchFamily="18" charset="0"/>
              </a:rPr>
              <a:t>New version of an existing product</a:t>
            </a:r>
            <a:r>
              <a:rPr lang="en-US" sz="4000" i="1" dirty="0" smtClean="0">
                <a:solidFill>
                  <a:srgbClr val="0070C0"/>
                </a:solidFill>
                <a:latin typeface="Times New Roman" pitchFamily="18" charset="0"/>
                <a:cs typeface="Times New Roman" pitchFamily="18" charset="0"/>
              </a:rPr>
              <a:t>.</a:t>
            </a:r>
          </a:p>
          <a:p>
            <a:endParaRPr lang="en-US" sz="4000" i="1" dirty="0">
              <a:solidFill>
                <a:srgbClr val="0070C0"/>
              </a:solidFill>
              <a:latin typeface="Times New Roman" pitchFamily="18" charset="0"/>
              <a:cs typeface="Times New Roman" pitchFamily="18" charset="0"/>
            </a:endParaRPr>
          </a:p>
        </p:txBody>
      </p:sp>
      <p:pic>
        <p:nvPicPr>
          <p:cNvPr id="7" name="Picture 2" descr="C:\Users\shivakrishna\Desktop\AAAAANew folder (2)\1327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8570"/>
            <a:ext cx="2286000" cy="150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60060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634615" y="180109"/>
            <a:ext cx="654177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b="1" dirty="0" smtClean="0">
                <a:solidFill>
                  <a:srgbClr val="FF0000"/>
                </a:solidFill>
                <a:latin typeface="Times New Roman" pitchFamily="18" charset="0"/>
                <a:cs typeface="Times New Roman" pitchFamily="18" charset="0"/>
              </a:rPr>
              <a:t>Waterfall model Diagram</a:t>
            </a:r>
            <a:endParaRPr lang="en-US" b="1" dirty="0">
              <a:solidFill>
                <a:srgbClr val="FF0000"/>
              </a:solidFill>
              <a:latin typeface="Times New Roman" pitchFamily="18" charset="0"/>
              <a:cs typeface="Times New Roman" pitchFamily="18" charset="0"/>
            </a:endParaRPr>
          </a:p>
        </p:txBody>
      </p:sp>
      <p:pic>
        <p:nvPicPr>
          <p:cNvPr id="6"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752600"/>
            <a:ext cx="8839200" cy="4953000"/>
          </a:xfrm>
          <a:prstGeom prst="rect">
            <a:avLst/>
          </a:prstGeom>
        </p:spPr>
      </p:pic>
      <p:pic>
        <p:nvPicPr>
          <p:cNvPr id="7" name="Picture 2" descr="C:\Users\shivakrishna\Desktop\AAAAANew folder (2)\1327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98570"/>
            <a:ext cx="2286000" cy="150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1125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07818" y="131618"/>
            <a:ext cx="2535382" cy="8589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Requirement </a:t>
            </a:r>
          </a:p>
          <a:p>
            <a:pPr algn="ctr"/>
            <a:r>
              <a:rPr lang="en-US" sz="2800" b="1" dirty="0" smtClean="0">
                <a:solidFill>
                  <a:srgbClr val="FF0000"/>
                </a:solidFill>
                <a:latin typeface="Times New Roman" pitchFamily="18" charset="0"/>
                <a:cs typeface="Times New Roman" pitchFamily="18" charset="0"/>
              </a:rPr>
              <a:t>Gathering</a:t>
            </a:r>
          </a:p>
        </p:txBody>
      </p:sp>
      <p:sp>
        <p:nvSpPr>
          <p:cNvPr id="24" name="Rectangle 23"/>
          <p:cNvSpPr/>
          <p:nvPr/>
        </p:nvSpPr>
        <p:spPr>
          <a:xfrm>
            <a:off x="228600" y="1219200"/>
            <a:ext cx="2514600" cy="8763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Requirement </a:t>
            </a:r>
          </a:p>
          <a:p>
            <a:pPr algn="ctr"/>
            <a:r>
              <a:rPr lang="en-US" sz="2800" b="1" dirty="0" smtClean="0">
                <a:solidFill>
                  <a:srgbClr val="FF0000"/>
                </a:solidFill>
                <a:latin typeface="Times New Roman" pitchFamily="18" charset="0"/>
                <a:cs typeface="Times New Roman" pitchFamily="18" charset="0"/>
              </a:rPr>
              <a:t>Analysis  </a:t>
            </a:r>
            <a:endParaRPr lang="en-US" sz="2800" b="1" dirty="0">
              <a:solidFill>
                <a:srgbClr val="FF0000"/>
              </a:solidFill>
              <a:latin typeface="Times New Roman" pitchFamily="18" charset="0"/>
              <a:cs typeface="Times New Roman" pitchFamily="18" charset="0"/>
            </a:endParaRPr>
          </a:p>
        </p:txBody>
      </p:sp>
      <p:sp>
        <p:nvSpPr>
          <p:cNvPr id="25" name="Rectangle 24"/>
          <p:cNvSpPr/>
          <p:nvPr/>
        </p:nvSpPr>
        <p:spPr>
          <a:xfrm>
            <a:off x="228600" y="2327564"/>
            <a:ext cx="2514600" cy="7204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Design</a:t>
            </a:r>
            <a:endParaRPr lang="en-US" sz="2800" b="1" dirty="0">
              <a:solidFill>
                <a:srgbClr val="FF0000"/>
              </a:solidFill>
              <a:latin typeface="Times New Roman" pitchFamily="18" charset="0"/>
              <a:cs typeface="Times New Roman" pitchFamily="18" charset="0"/>
            </a:endParaRPr>
          </a:p>
        </p:txBody>
      </p:sp>
      <p:sp>
        <p:nvSpPr>
          <p:cNvPr id="26" name="Rectangle 25"/>
          <p:cNvSpPr/>
          <p:nvPr/>
        </p:nvSpPr>
        <p:spPr>
          <a:xfrm>
            <a:off x="259772" y="3276600"/>
            <a:ext cx="2483428" cy="6546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Coding</a:t>
            </a:r>
            <a:endParaRPr lang="en-US" sz="2800" b="1" dirty="0">
              <a:solidFill>
                <a:srgbClr val="FF0000"/>
              </a:solidFill>
              <a:latin typeface="Times New Roman" pitchFamily="18" charset="0"/>
              <a:cs typeface="Times New Roman" pitchFamily="18" charset="0"/>
            </a:endParaRPr>
          </a:p>
        </p:txBody>
      </p:sp>
      <p:sp>
        <p:nvSpPr>
          <p:cNvPr id="27" name="Rectangle 26"/>
          <p:cNvSpPr/>
          <p:nvPr/>
        </p:nvSpPr>
        <p:spPr>
          <a:xfrm>
            <a:off x="228600" y="4191000"/>
            <a:ext cx="2514600" cy="8763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Testing</a:t>
            </a:r>
            <a:endParaRPr lang="en-US" sz="2800" b="1" dirty="0">
              <a:solidFill>
                <a:srgbClr val="FF0000"/>
              </a:solidFill>
              <a:latin typeface="Times New Roman" pitchFamily="18" charset="0"/>
              <a:cs typeface="Times New Roman" pitchFamily="18" charset="0"/>
            </a:endParaRPr>
          </a:p>
        </p:txBody>
      </p:sp>
      <p:sp>
        <p:nvSpPr>
          <p:cNvPr id="28" name="Rectangle 27"/>
          <p:cNvSpPr/>
          <p:nvPr/>
        </p:nvSpPr>
        <p:spPr>
          <a:xfrm>
            <a:off x="245918" y="5387686"/>
            <a:ext cx="2497282" cy="1241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Release</a:t>
            </a:r>
          </a:p>
          <a:p>
            <a:pPr algn="ctr"/>
            <a:r>
              <a:rPr lang="en-US" sz="2800" b="1" dirty="0" smtClean="0">
                <a:solidFill>
                  <a:srgbClr val="FF0000"/>
                </a:solidFill>
                <a:latin typeface="Times New Roman" pitchFamily="18" charset="0"/>
                <a:cs typeface="Times New Roman" pitchFamily="18" charset="0"/>
              </a:rPr>
              <a:t>&amp;</a:t>
            </a:r>
          </a:p>
          <a:p>
            <a:pPr algn="ctr"/>
            <a:r>
              <a:rPr lang="en-US" sz="2800" b="1" dirty="0" smtClean="0">
                <a:solidFill>
                  <a:srgbClr val="FF0000"/>
                </a:solidFill>
                <a:latin typeface="Times New Roman" pitchFamily="18" charset="0"/>
                <a:cs typeface="Times New Roman" pitchFamily="18" charset="0"/>
              </a:rPr>
              <a:t>Maintenance</a:t>
            </a:r>
            <a:endParaRPr lang="en-US" sz="2800" b="1" dirty="0">
              <a:solidFill>
                <a:srgbClr val="FF0000"/>
              </a:solidFill>
              <a:latin typeface="Times New Roman" pitchFamily="18" charset="0"/>
              <a:cs typeface="Times New Roman" pitchFamily="18" charset="0"/>
            </a:endParaRPr>
          </a:p>
        </p:txBody>
      </p:sp>
      <p:sp>
        <p:nvSpPr>
          <p:cNvPr id="29" name="Right Arrow 28"/>
          <p:cNvSpPr/>
          <p:nvPr/>
        </p:nvSpPr>
        <p:spPr>
          <a:xfrm>
            <a:off x="2743200" y="381069"/>
            <a:ext cx="685800" cy="18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Arrow 29"/>
          <p:cNvSpPr/>
          <p:nvPr/>
        </p:nvSpPr>
        <p:spPr>
          <a:xfrm>
            <a:off x="2743200" y="1600165"/>
            <a:ext cx="685800" cy="18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ight Arrow 30"/>
          <p:cNvSpPr/>
          <p:nvPr/>
        </p:nvSpPr>
        <p:spPr>
          <a:xfrm>
            <a:off x="2743200" y="2667000"/>
            <a:ext cx="685800" cy="18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Arrow 31"/>
          <p:cNvSpPr/>
          <p:nvPr/>
        </p:nvSpPr>
        <p:spPr>
          <a:xfrm>
            <a:off x="2743200" y="3505200"/>
            <a:ext cx="685800" cy="18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Arrow 32"/>
          <p:cNvSpPr/>
          <p:nvPr/>
        </p:nvSpPr>
        <p:spPr>
          <a:xfrm>
            <a:off x="2743200" y="4572000"/>
            <a:ext cx="685800" cy="18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ight Arrow 33"/>
          <p:cNvSpPr/>
          <p:nvPr/>
        </p:nvSpPr>
        <p:spPr>
          <a:xfrm>
            <a:off x="2743200" y="5954857"/>
            <a:ext cx="685800" cy="18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p:cNvSpPr/>
          <p:nvPr/>
        </p:nvSpPr>
        <p:spPr>
          <a:xfrm>
            <a:off x="3429000" y="76200"/>
            <a:ext cx="5638800" cy="914400"/>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r>
              <a:rPr lang="en-US" b="1" dirty="0" smtClean="0">
                <a:solidFill>
                  <a:srgbClr val="002060"/>
                </a:solidFill>
                <a:latin typeface="Times New Roman" pitchFamily="18" charset="0"/>
                <a:cs typeface="Times New Roman" pitchFamily="18" charset="0"/>
              </a:rPr>
              <a:t>In this phase business analyst will collect the requirements with an interaction of client and collected requirements will be documented.</a:t>
            </a:r>
            <a:endParaRPr lang="en-US" b="1" dirty="0">
              <a:solidFill>
                <a:srgbClr val="002060"/>
              </a:solidFill>
              <a:latin typeface="Times New Roman" pitchFamily="18" charset="0"/>
              <a:cs typeface="Times New Roman" pitchFamily="18" charset="0"/>
            </a:endParaRPr>
          </a:p>
        </p:txBody>
      </p:sp>
      <p:sp>
        <p:nvSpPr>
          <p:cNvPr id="36" name="Rounded Rectangle 35"/>
          <p:cNvSpPr/>
          <p:nvPr/>
        </p:nvSpPr>
        <p:spPr>
          <a:xfrm>
            <a:off x="3429000" y="1066800"/>
            <a:ext cx="5638800" cy="914400"/>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r>
              <a:rPr lang="en-US" b="1" dirty="0" smtClean="0">
                <a:solidFill>
                  <a:srgbClr val="002060"/>
                </a:solidFill>
                <a:latin typeface="Times New Roman" pitchFamily="18" charset="0"/>
                <a:cs typeface="Times New Roman" pitchFamily="18" charset="0"/>
              </a:rPr>
              <a:t>In this phase system analyst will study the client requirements and prepare the system requirement specification.</a:t>
            </a:r>
            <a:endParaRPr lang="en-US" b="1" dirty="0">
              <a:solidFill>
                <a:srgbClr val="002060"/>
              </a:solidFill>
              <a:latin typeface="Times New Roman" pitchFamily="18" charset="0"/>
              <a:cs typeface="Times New Roman" pitchFamily="18" charset="0"/>
            </a:endParaRPr>
          </a:p>
        </p:txBody>
      </p:sp>
      <p:sp>
        <p:nvSpPr>
          <p:cNvPr id="37" name="Rounded Rectangle 36"/>
          <p:cNvSpPr/>
          <p:nvPr/>
        </p:nvSpPr>
        <p:spPr>
          <a:xfrm>
            <a:off x="3429000" y="2057400"/>
            <a:ext cx="5638800" cy="914400"/>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r>
              <a:rPr lang="en-US" b="1" dirty="0" smtClean="0">
                <a:solidFill>
                  <a:srgbClr val="002060"/>
                </a:solidFill>
                <a:latin typeface="Times New Roman" pitchFamily="18" charset="0"/>
                <a:cs typeface="Times New Roman" pitchFamily="18" charset="0"/>
              </a:rPr>
              <a:t>In this phase design architecture is the responsible to decide architecture of an application in order to full-fill the client requirements .</a:t>
            </a:r>
            <a:endParaRPr lang="en-US" b="1" dirty="0">
              <a:solidFill>
                <a:srgbClr val="002060"/>
              </a:solidFill>
              <a:latin typeface="Times New Roman" pitchFamily="18" charset="0"/>
              <a:cs typeface="Times New Roman" pitchFamily="18" charset="0"/>
            </a:endParaRPr>
          </a:p>
        </p:txBody>
      </p:sp>
      <p:sp>
        <p:nvSpPr>
          <p:cNvPr id="38" name="Rounded Rectangle 37"/>
          <p:cNvSpPr/>
          <p:nvPr/>
        </p:nvSpPr>
        <p:spPr>
          <a:xfrm>
            <a:off x="3429000" y="3048000"/>
            <a:ext cx="5638800" cy="914400"/>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r>
              <a:rPr lang="en-US" b="1" dirty="0" smtClean="0">
                <a:solidFill>
                  <a:srgbClr val="002060"/>
                </a:solidFill>
                <a:latin typeface="Times New Roman" pitchFamily="18" charset="0"/>
                <a:cs typeface="Times New Roman" pitchFamily="18" charset="0"/>
              </a:rPr>
              <a:t>In this phase developers will write the program using programming languages or scripting languages in order to develop the application.</a:t>
            </a:r>
            <a:endParaRPr lang="en-US" b="1" dirty="0">
              <a:solidFill>
                <a:srgbClr val="002060"/>
              </a:solidFill>
              <a:latin typeface="Times New Roman" pitchFamily="18" charset="0"/>
              <a:cs typeface="Times New Roman" pitchFamily="18" charset="0"/>
            </a:endParaRPr>
          </a:p>
        </p:txBody>
      </p:sp>
      <p:sp>
        <p:nvSpPr>
          <p:cNvPr id="40" name="Rounded Rectangle 39"/>
          <p:cNvSpPr/>
          <p:nvPr/>
        </p:nvSpPr>
        <p:spPr>
          <a:xfrm>
            <a:off x="3408218" y="4038600"/>
            <a:ext cx="5638800" cy="1219200"/>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r>
              <a:rPr lang="en-US" b="1" dirty="0" smtClean="0">
                <a:solidFill>
                  <a:srgbClr val="002060"/>
                </a:solidFill>
                <a:latin typeface="Times New Roman" pitchFamily="18" charset="0"/>
                <a:cs typeface="Times New Roman" pitchFamily="18" charset="0"/>
              </a:rPr>
              <a:t>Initially developers will perform unit testing and integration testing using of white box testing, After that separate team will be perform system testing using black box testing</a:t>
            </a:r>
            <a:endParaRPr lang="en-US" b="1" dirty="0">
              <a:solidFill>
                <a:srgbClr val="002060"/>
              </a:solidFill>
              <a:latin typeface="Times New Roman" pitchFamily="18" charset="0"/>
              <a:cs typeface="Times New Roman" pitchFamily="18" charset="0"/>
            </a:endParaRPr>
          </a:p>
        </p:txBody>
      </p:sp>
      <p:sp>
        <p:nvSpPr>
          <p:cNvPr id="42" name="Rounded Rectangle 41"/>
          <p:cNvSpPr/>
          <p:nvPr/>
        </p:nvSpPr>
        <p:spPr>
          <a:xfrm>
            <a:off x="3408218" y="5334000"/>
            <a:ext cx="5638800" cy="1524000"/>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r>
              <a:rPr lang="en-US" b="1" dirty="0" smtClean="0">
                <a:solidFill>
                  <a:srgbClr val="002060"/>
                </a:solidFill>
                <a:latin typeface="Times New Roman" pitchFamily="18" charset="0"/>
                <a:cs typeface="Times New Roman" pitchFamily="18" charset="0"/>
              </a:rPr>
              <a:t>After the testing client satisfied on work product then we deliver application to the customer to use at live environment. While using this application client identify can some defects in existing s/m then he will send to the CR to CCB .</a:t>
            </a:r>
            <a:endParaRPr lang="en-US"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94510969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 calcmode="lin" valueType="num">
                                      <p:cBhvr>
                                        <p:cTn id="22" dur="1000" fill="hold"/>
                                        <p:tgtEl>
                                          <p:spTgt spid="35"/>
                                        </p:tgtEl>
                                        <p:attrNameLst>
                                          <p:attrName>style.rotation</p:attrName>
                                        </p:attrNameLst>
                                      </p:cBhvr>
                                      <p:tavLst>
                                        <p:tav tm="0">
                                          <p:val>
                                            <p:fltVal val="90"/>
                                          </p:val>
                                        </p:tav>
                                        <p:tav tm="100000">
                                          <p:val>
                                            <p:fltVal val="0"/>
                                          </p:val>
                                        </p:tav>
                                      </p:tavLst>
                                    </p:anim>
                                    <p:animEffect transition="in" filter="fade">
                                      <p:cBhvr>
                                        <p:cTn id="23" dur="10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 calcmode="lin" valueType="num">
                                      <p:cBhvr>
                                        <p:cTn id="43" dur="1000" fill="hold"/>
                                        <p:tgtEl>
                                          <p:spTgt spid="36"/>
                                        </p:tgtEl>
                                        <p:attrNameLst>
                                          <p:attrName>style.rotation</p:attrName>
                                        </p:attrNameLst>
                                      </p:cBhvr>
                                      <p:tavLst>
                                        <p:tav tm="0">
                                          <p:val>
                                            <p:fltVal val="90"/>
                                          </p:val>
                                        </p:tav>
                                        <p:tav tm="100000">
                                          <p:val>
                                            <p:fltVal val="0"/>
                                          </p:val>
                                        </p:tav>
                                      </p:tavLst>
                                    </p:anim>
                                    <p:animEffect transition="in" filter="fade">
                                      <p:cBhvr>
                                        <p:cTn id="44" dur="10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 calcmode="lin" valueType="num">
                                      <p:cBhvr>
                                        <p:cTn id="64" dur="1000" fill="hold"/>
                                        <p:tgtEl>
                                          <p:spTgt spid="37"/>
                                        </p:tgtEl>
                                        <p:attrNameLst>
                                          <p:attrName>style.rotation</p:attrName>
                                        </p:attrNameLst>
                                      </p:cBhvr>
                                      <p:tavLst>
                                        <p:tav tm="0">
                                          <p:val>
                                            <p:fltVal val="90"/>
                                          </p:val>
                                        </p:tav>
                                        <p:tav tm="100000">
                                          <p:val>
                                            <p:fltVal val="0"/>
                                          </p:val>
                                        </p:tav>
                                      </p:tavLst>
                                    </p:anim>
                                    <p:animEffect transition="in" filter="fade">
                                      <p:cBhvr>
                                        <p:cTn id="65" dur="10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additive="base">
                                        <p:cTn id="70" dur="500" fill="hold"/>
                                        <p:tgtEl>
                                          <p:spTgt spid="26"/>
                                        </p:tgtEl>
                                        <p:attrNameLst>
                                          <p:attrName>ppt_x</p:attrName>
                                        </p:attrNameLst>
                                      </p:cBhvr>
                                      <p:tavLst>
                                        <p:tav tm="0">
                                          <p:val>
                                            <p:strVal val="#ppt_x"/>
                                          </p:val>
                                        </p:tav>
                                        <p:tav tm="100000">
                                          <p:val>
                                            <p:strVal val="#ppt_x"/>
                                          </p:val>
                                        </p:tav>
                                      </p:tavLst>
                                    </p:anim>
                                    <p:anim calcmode="lin" valueType="num">
                                      <p:cBhvr additive="base">
                                        <p:cTn id="7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 calcmode="lin" valueType="num">
                                      <p:cBhvr>
                                        <p:cTn id="85" dur="1000" fill="hold"/>
                                        <p:tgtEl>
                                          <p:spTgt spid="38"/>
                                        </p:tgtEl>
                                        <p:attrNameLst>
                                          <p:attrName>style.rotation</p:attrName>
                                        </p:attrNameLst>
                                      </p:cBhvr>
                                      <p:tavLst>
                                        <p:tav tm="0">
                                          <p:val>
                                            <p:fltVal val="90"/>
                                          </p:val>
                                        </p:tav>
                                        <p:tav tm="100000">
                                          <p:val>
                                            <p:fltVal val="0"/>
                                          </p:val>
                                        </p:tav>
                                      </p:tavLst>
                                    </p:anim>
                                    <p:animEffect transition="in" filter="fade">
                                      <p:cBhvr>
                                        <p:cTn id="86" dur="1000"/>
                                        <p:tgtEl>
                                          <p:spTgt spid="38"/>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1000"/>
                                        <p:tgtEl>
                                          <p:spTgt spid="33"/>
                                        </p:tgtEl>
                                      </p:cBhvr>
                                    </p:animEffect>
                                    <p:anim calcmode="lin" valueType="num">
                                      <p:cBhvr>
                                        <p:cTn id="98" dur="1000" fill="hold"/>
                                        <p:tgtEl>
                                          <p:spTgt spid="33"/>
                                        </p:tgtEl>
                                        <p:attrNameLst>
                                          <p:attrName>ppt_x</p:attrName>
                                        </p:attrNameLst>
                                      </p:cBhvr>
                                      <p:tavLst>
                                        <p:tav tm="0">
                                          <p:val>
                                            <p:strVal val="#ppt_x"/>
                                          </p:val>
                                        </p:tav>
                                        <p:tav tm="100000">
                                          <p:val>
                                            <p:strVal val="#ppt_x"/>
                                          </p:val>
                                        </p:tav>
                                      </p:tavLst>
                                    </p:anim>
                                    <p:anim calcmode="lin" valueType="num">
                                      <p:cBhvr>
                                        <p:cTn id="9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grpId="0" nodeType="clickEffect">
                                  <p:stCondLst>
                                    <p:cond delay="0"/>
                                  </p:stCondLst>
                                  <p:childTnLst>
                                    <p:set>
                                      <p:cBhvr>
                                        <p:cTn id="103" dur="1" fill="hold">
                                          <p:stCondLst>
                                            <p:cond delay="0"/>
                                          </p:stCondLst>
                                        </p:cTn>
                                        <p:tgtEl>
                                          <p:spTgt spid="40"/>
                                        </p:tgtEl>
                                        <p:attrNameLst>
                                          <p:attrName>style.visibility</p:attrName>
                                        </p:attrNameLst>
                                      </p:cBhvr>
                                      <p:to>
                                        <p:strVal val="visible"/>
                                      </p:to>
                                    </p:set>
                                    <p:anim calcmode="lin" valueType="num">
                                      <p:cBhvr>
                                        <p:cTn id="104" dur="1000" fill="hold"/>
                                        <p:tgtEl>
                                          <p:spTgt spid="40"/>
                                        </p:tgtEl>
                                        <p:attrNameLst>
                                          <p:attrName>ppt_w</p:attrName>
                                        </p:attrNameLst>
                                      </p:cBhvr>
                                      <p:tavLst>
                                        <p:tav tm="0">
                                          <p:val>
                                            <p:fltVal val="0"/>
                                          </p:val>
                                        </p:tav>
                                        <p:tav tm="100000">
                                          <p:val>
                                            <p:strVal val="#ppt_w"/>
                                          </p:val>
                                        </p:tav>
                                      </p:tavLst>
                                    </p:anim>
                                    <p:anim calcmode="lin" valueType="num">
                                      <p:cBhvr>
                                        <p:cTn id="105" dur="1000" fill="hold"/>
                                        <p:tgtEl>
                                          <p:spTgt spid="40"/>
                                        </p:tgtEl>
                                        <p:attrNameLst>
                                          <p:attrName>ppt_h</p:attrName>
                                        </p:attrNameLst>
                                      </p:cBhvr>
                                      <p:tavLst>
                                        <p:tav tm="0">
                                          <p:val>
                                            <p:fltVal val="0"/>
                                          </p:val>
                                        </p:tav>
                                        <p:tav tm="100000">
                                          <p:val>
                                            <p:strVal val="#ppt_h"/>
                                          </p:val>
                                        </p:tav>
                                      </p:tavLst>
                                    </p:anim>
                                    <p:anim calcmode="lin" valueType="num">
                                      <p:cBhvr>
                                        <p:cTn id="106" dur="1000" fill="hold"/>
                                        <p:tgtEl>
                                          <p:spTgt spid="40"/>
                                        </p:tgtEl>
                                        <p:attrNameLst>
                                          <p:attrName>style.rotation</p:attrName>
                                        </p:attrNameLst>
                                      </p:cBhvr>
                                      <p:tavLst>
                                        <p:tav tm="0">
                                          <p:val>
                                            <p:fltVal val="90"/>
                                          </p:val>
                                        </p:tav>
                                        <p:tav tm="100000">
                                          <p:val>
                                            <p:fltVal val="0"/>
                                          </p:val>
                                        </p:tav>
                                      </p:tavLst>
                                    </p:anim>
                                    <p:animEffect transition="in" filter="fade">
                                      <p:cBhvr>
                                        <p:cTn id="107" dur="1000"/>
                                        <p:tgtEl>
                                          <p:spTgt spid="40"/>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28"/>
                                        </p:tgtEl>
                                        <p:attrNameLst>
                                          <p:attrName>style.visibility</p:attrName>
                                        </p:attrNameLst>
                                      </p:cBhvr>
                                      <p:to>
                                        <p:strVal val="visible"/>
                                      </p:to>
                                    </p:set>
                                    <p:anim calcmode="lin" valueType="num">
                                      <p:cBhvr additive="base">
                                        <p:cTn id="112" dur="500" fill="hold"/>
                                        <p:tgtEl>
                                          <p:spTgt spid="28"/>
                                        </p:tgtEl>
                                        <p:attrNameLst>
                                          <p:attrName>ppt_x</p:attrName>
                                        </p:attrNameLst>
                                      </p:cBhvr>
                                      <p:tavLst>
                                        <p:tav tm="0">
                                          <p:val>
                                            <p:strVal val="#ppt_x"/>
                                          </p:val>
                                        </p:tav>
                                        <p:tav tm="100000">
                                          <p:val>
                                            <p:strVal val="#ppt_x"/>
                                          </p:val>
                                        </p:tav>
                                      </p:tavLst>
                                    </p:anim>
                                    <p:anim calcmode="lin" valueType="num">
                                      <p:cBhvr additive="base">
                                        <p:cTn id="1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fade">
                                      <p:cBhvr>
                                        <p:cTn id="118" dur="1000"/>
                                        <p:tgtEl>
                                          <p:spTgt spid="34"/>
                                        </p:tgtEl>
                                      </p:cBhvr>
                                    </p:animEffect>
                                    <p:anim calcmode="lin" valueType="num">
                                      <p:cBhvr>
                                        <p:cTn id="119" dur="1000" fill="hold"/>
                                        <p:tgtEl>
                                          <p:spTgt spid="34"/>
                                        </p:tgtEl>
                                        <p:attrNameLst>
                                          <p:attrName>ppt_x</p:attrName>
                                        </p:attrNameLst>
                                      </p:cBhvr>
                                      <p:tavLst>
                                        <p:tav tm="0">
                                          <p:val>
                                            <p:strVal val="#ppt_x"/>
                                          </p:val>
                                        </p:tav>
                                        <p:tav tm="100000">
                                          <p:val>
                                            <p:strVal val="#ppt_x"/>
                                          </p:val>
                                        </p:tav>
                                      </p:tavLst>
                                    </p:anim>
                                    <p:anim calcmode="lin" valueType="num">
                                      <p:cBhvr>
                                        <p:cTn id="12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31" presetClass="entr" presetSubtype="0" fill="hold" grpId="0" nodeType="clickEffect">
                                  <p:stCondLst>
                                    <p:cond delay="0"/>
                                  </p:stCondLst>
                                  <p:childTnLst>
                                    <p:set>
                                      <p:cBhvr>
                                        <p:cTn id="124" dur="1" fill="hold">
                                          <p:stCondLst>
                                            <p:cond delay="0"/>
                                          </p:stCondLst>
                                        </p:cTn>
                                        <p:tgtEl>
                                          <p:spTgt spid="42"/>
                                        </p:tgtEl>
                                        <p:attrNameLst>
                                          <p:attrName>style.visibility</p:attrName>
                                        </p:attrNameLst>
                                      </p:cBhvr>
                                      <p:to>
                                        <p:strVal val="visible"/>
                                      </p:to>
                                    </p:set>
                                    <p:anim calcmode="lin" valueType="num">
                                      <p:cBhvr>
                                        <p:cTn id="125" dur="1000" fill="hold"/>
                                        <p:tgtEl>
                                          <p:spTgt spid="42"/>
                                        </p:tgtEl>
                                        <p:attrNameLst>
                                          <p:attrName>ppt_w</p:attrName>
                                        </p:attrNameLst>
                                      </p:cBhvr>
                                      <p:tavLst>
                                        <p:tav tm="0">
                                          <p:val>
                                            <p:fltVal val="0"/>
                                          </p:val>
                                        </p:tav>
                                        <p:tav tm="100000">
                                          <p:val>
                                            <p:strVal val="#ppt_w"/>
                                          </p:val>
                                        </p:tav>
                                      </p:tavLst>
                                    </p:anim>
                                    <p:anim calcmode="lin" valueType="num">
                                      <p:cBhvr>
                                        <p:cTn id="126" dur="1000" fill="hold"/>
                                        <p:tgtEl>
                                          <p:spTgt spid="42"/>
                                        </p:tgtEl>
                                        <p:attrNameLst>
                                          <p:attrName>ppt_h</p:attrName>
                                        </p:attrNameLst>
                                      </p:cBhvr>
                                      <p:tavLst>
                                        <p:tav tm="0">
                                          <p:val>
                                            <p:fltVal val="0"/>
                                          </p:val>
                                        </p:tav>
                                        <p:tav tm="100000">
                                          <p:val>
                                            <p:strVal val="#ppt_h"/>
                                          </p:val>
                                        </p:tav>
                                      </p:tavLst>
                                    </p:anim>
                                    <p:anim calcmode="lin" valueType="num">
                                      <p:cBhvr>
                                        <p:cTn id="127" dur="1000" fill="hold"/>
                                        <p:tgtEl>
                                          <p:spTgt spid="42"/>
                                        </p:tgtEl>
                                        <p:attrNameLst>
                                          <p:attrName>style.rotation</p:attrName>
                                        </p:attrNameLst>
                                      </p:cBhvr>
                                      <p:tavLst>
                                        <p:tav tm="0">
                                          <p:val>
                                            <p:fltVal val="90"/>
                                          </p:val>
                                        </p:tav>
                                        <p:tav tm="100000">
                                          <p:val>
                                            <p:fltVal val="0"/>
                                          </p:val>
                                        </p:tav>
                                      </p:tavLst>
                                    </p:anim>
                                    <p:animEffect transition="in" filter="fade">
                                      <p:cBhvr>
                                        <p:cTn id="128"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514600" y="133157"/>
            <a:ext cx="6553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i="1" dirty="0" smtClean="0">
                <a:solidFill>
                  <a:srgbClr val="FF0000"/>
                </a:solidFill>
                <a:latin typeface="Algerian" pitchFamily="82" charset="0"/>
              </a:rPr>
              <a:t>ADVANTAGES</a:t>
            </a:r>
            <a:endParaRPr lang="en-US" sz="6600" b="1" dirty="0">
              <a:solidFill>
                <a:srgbClr val="FF0000"/>
              </a:solidFill>
              <a:latin typeface="Times New Roman" pitchFamily="18" charset="0"/>
              <a:cs typeface="Times New Roman" pitchFamily="18" charset="0"/>
            </a:endParaRPr>
          </a:p>
        </p:txBody>
      </p:sp>
      <p:sp>
        <p:nvSpPr>
          <p:cNvPr id="6" name="Subtitle 4"/>
          <p:cNvSpPr txBox="1">
            <a:spLocks/>
          </p:cNvSpPr>
          <p:nvPr/>
        </p:nvSpPr>
        <p:spPr>
          <a:xfrm>
            <a:off x="90087" y="1676400"/>
            <a:ext cx="8963827"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Wingdings" pitchFamily="2" charset="2"/>
              <a:buChar char="Ø"/>
            </a:pPr>
            <a:r>
              <a:rPr lang="en-US" dirty="0" smtClean="0">
                <a:solidFill>
                  <a:srgbClr val="0070C0"/>
                </a:solidFill>
                <a:latin typeface="Times New Roman" pitchFamily="18" charset="0"/>
                <a:cs typeface="Times New Roman" pitchFamily="18" charset="0"/>
              </a:rPr>
              <a:t>A waterfall model is easy to implementation.</a:t>
            </a:r>
          </a:p>
          <a:p>
            <a:pPr marL="457200" indent="-457200">
              <a:buFont typeface="Wingdings" pitchFamily="2" charset="2"/>
              <a:buChar char="Ø"/>
            </a:pPr>
            <a:r>
              <a:rPr lang="en-US" dirty="0" smtClean="0">
                <a:solidFill>
                  <a:srgbClr val="0070C0"/>
                </a:solidFill>
                <a:latin typeface="Times New Roman" pitchFamily="18" charset="0"/>
                <a:cs typeface="Times New Roman" pitchFamily="18" charset="0"/>
              </a:rPr>
              <a:t>It helps to find errors earlier</a:t>
            </a:r>
          </a:p>
          <a:p>
            <a:pPr marL="457200" indent="-457200">
              <a:buFont typeface="Wingdings" pitchFamily="2" charset="2"/>
              <a:buChar char="Ø"/>
            </a:pPr>
            <a:r>
              <a:rPr lang="en-US" dirty="0" smtClean="0">
                <a:solidFill>
                  <a:srgbClr val="0070C0"/>
                </a:solidFill>
                <a:latin typeface="Times New Roman" pitchFamily="18" charset="0"/>
                <a:cs typeface="Times New Roman" pitchFamily="18" charset="0"/>
              </a:rPr>
              <a:t>Easy to understand, easy to use.</a:t>
            </a:r>
          </a:p>
          <a:p>
            <a:pPr marL="457200" indent="-457200">
              <a:buFont typeface="Wingdings" pitchFamily="2" charset="2"/>
              <a:buChar char="Ø"/>
            </a:pPr>
            <a:r>
              <a:rPr lang="en-US" dirty="0" smtClean="0">
                <a:solidFill>
                  <a:srgbClr val="0070C0"/>
                </a:solidFill>
                <a:latin typeface="Times New Roman" pitchFamily="18" charset="0"/>
                <a:cs typeface="Times New Roman" pitchFamily="18" charset="0"/>
              </a:rPr>
              <a:t>Works well when quality is more important than cost or schedule</a:t>
            </a:r>
          </a:p>
          <a:p>
            <a:pPr marL="457200" indent="-457200">
              <a:buFont typeface="Wingdings" pitchFamily="2" charset="2"/>
              <a:buChar char="Ø"/>
            </a:pPr>
            <a:r>
              <a:rPr lang="en-US" dirty="0" smtClean="0">
                <a:solidFill>
                  <a:srgbClr val="0070C0"/>
                </a:solidFill>
                <a:latin typeface="Times New Roman" pitchFamily="18" charset="0"/>
                <a:cs typeface="Times New Roman" pitchFamily="18" charset="0"/>
              </a:rPr>
              <a:t>Documentation is produced at every stage of a waterfall model allowing people to understand what has been done.</a:t>
            </a:r>
          </a:p>
          <a:p>
            <a:pPr marL="457200" indent="-457200">
              <a:buFont typeface="Wingdings" pitchFamily="2" charset="2"/>
              <a:buChar char="Ø"/>
            </a:pPr>
            <a:r>
              <a:rPr lang="en-US" dirty="0" smtClean="0">
                <a:solidFill>
                  <a:srgbClr val="0070C0"/>
                </a:solidFill>
                <a:latin typeface="Times New Roman" pitchFamily="18" charset="0"/>
                <a:cs typeface="Times New Roman" pitchFamily="18" charset="0"/>
              </a:rPr>
              <a:t>Testing is done at every stage.</a:t>
            </a:r>
          </a:p>
          <a:p>
            <a:endParaRPr lang="en-US" dirty="0"/>
          </a:p>
        </p:txBody>
      </p:sp>
      <p:pic>
        <p:nvPicPr>
          <p:cNvPr id="7" name="Picture 2" descr="C:\Users\shivakrishna\Desktop\AAAAANew folder (2)\1327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8570"/>
            <a:ext cx="2286000" cy="150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94816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420</TotalTime>
  <Words>462</Words>
  <Application>Microsoft Office PowerPoint</Application>
  <PresentationFormat>On-screen Show (4:3)</PresentationFormat>
  <Paragraphs>69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Mylar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81</cp:revision>
  <dcterms:created xsi:type="dcterms:W3CDTF">2014-01-29T14:40:31Z</dcterms:created>
  <dcterms:modified xsi:type="dcterms:W3CDTF">2014-02-07T18:07:21Z</dcterms:modified>
</cp:coreProperties>
</file>