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7" r:id="rId2"/>
    <p:sldId id="266" r:id="rId3"/>
    <p:sldId id="256" r:id="rId4"/>
    <p:sldId id="257" r:id="rId5"/>
    <p:sldId id="258" r:id="rId6"/>
    <p:sldId id="260" r:id="rId7"/>
    <p:sldId id="259" r:id="rId8"/>
    <p:sldId id="261" r:id="rId9"/>
    <p:sldId id="273" r:id="rId10"/>
    <p:sldId id="262" r:id="rId11"/>
    <p:sldId id="264" r:id="rId12"/>
    <p:sldId id="274" r:id="rId13"/>
    <p:sldId id="270" r:id="rId14"/>
    <p:sldId id="271" r:id="rId15"/>
    <p:sldId id="275" r:id="rId16"/>
    <p:sldId id="276" r:id="rId17"/>
    <p:sldId id="265" r:id="rId18"/>
    <p:sldId id="272" r:id="rId19"/>
    <p:sldId id="277" r:id="rId20"/>
    <p:sldId id="268" r:id="rId21"/>
    <p:sldId id="279" r:id="rId22"/>
    <p:sldId id="278" r:id="rId23"/>
    <p:sldId id="26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>
        <p:scale>
          <a:sx n="66" d="100"/>
          <a:sy n="66" d="100"/>
        </p:scale>
        <p:origin x="-1506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52A82-B3B8-4DE0-9BA0-229D6BC23E77}" type="datetimeFigureOut">
              <a:rPr lang="en-US" smtClean="0"/>
              <a:pPr/>
              <a:t>02-Apr-12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17570D-DF75-48A1-AAF5-55DC6D47BC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F2C8D-3418-4481-84AB-699E51595FB2}" type="datetime1">
              <a:rPr lang="en-US" smtClean="0"/>
              <a:pPr/>
              <a:t>02-Apr-12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 Bhargav Visani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1034D-A0A6-4FBA-B227-C470BA7B21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060B1-FFB0-4CAF-9DB9-66053DDE7EE1}" type="datetime1">
              <a:rPr lang="en-US" smtClean="0"/>
              <a:pPr/>
              <a:t>02-Apr-12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 Bhargav Visani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1034D-A0A6-4FBA-B227-C470BA7B21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822A6-9809-4500-84E3-909BCA067613}" type="datetime1">
              <a:rPr lang="en-US" smtClean="0"/>
              <a:pPr/>
              <a:t>02-Apr-12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 Bhargav Visani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1034D-A0A6-4FBA-B227-C470BA7B21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3CA1E-2A00-4B65-9733-AC7A1DA589B2}" type="datetime1">
              <a:rPr lang="en-US" smtClean="0"/>
              <a:pPr/>
              <a:t>02-Apr-12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 Bhargav Visani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1034D-A0A6-4FBA-B227-C470BA7B21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FBEB-D6EA-4CB8-A384-6F6D3252AAB4}" type="datetime1">
              <a:rPr lang="en-US" smtClean="0"/>
              <a:pPr/>
              <a:t>02-Apr-12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 Bhargav Visani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1034D-A0A6-4FBA-B227-C470BA7B21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9D39-3C96-408D-A0C7-6AAFF84F7D6D}" type="datetime1">
              <a:rPr lang="en-US" smtClean="0"/>
              <a:pPr/>
              <a:t>02-Apr-12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 Bhargav Visani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1034D-A0A6-4FBA-B227-C470BA7B21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431EB-9557-4DCB-88AF-03C2FE92C034}" type="datetime1">
              <a:rPr lang="en-US" smtClean="0"/>
              <a:pPr/>
              <a:t>02-Apr-12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 Bhargav Visani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1034D-A0A6-4FBA-B227-C470BA7B21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A04DA-DE8D-4D16-908E-C13AD7DFDCFE}" type="datetime1">
              <a:rPr lang="en-US" smtClean="0"/>
              <a:pPr/>
              <a:t>02-Apr-12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 Bhargav Visani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1034D-A0A6-4FBA-B227-C470BA7B21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FABB-CA81-4BE1-8BA1-3881C6280369}" type="datetime1">
              <a:rPr lang="en-US" smtClean="0"/>
              <a:pPr/>
              <a:t>02-Apr-12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 Bhargav Visani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1034D-A0A6-4FBA-B227-C470BA7B21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29515-CF0F-497E-867F-0C31927532D1}" type="datetime1">
              <a:rPr lang="en-US" smtClean="0"/>
              <a:pPr/>
              <a:t>02-Apr-12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 Bhargav Visani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1034D-A0A6-4FBA-B227-C470BA7B21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C264-187B-4290-A3B5-7ED6D03E80F9}" type="datetime1">
              <a:rPr lang="en-US" smtClean="0"/>
              <a:pPr/>
              <a:t>02-Apr-12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 Bhargav Visani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1034D-A0A6-4FBA-B227-C470BA7B21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EAC3C-DEF3-4118-A9D5-0D606F307AF9}" type="datetime1">
              <a:rPr lang="en-US" smtClean="0"/>
              <a:pPr/>
              <a:t>02-Apr-12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Prepared by Bhargav Visani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1034D-A0A6-4FBA-B227-C470BA7B21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Winston_W._Royce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32169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14478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664" y="9906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endParaRPr lang="en-US" sz="3600" dirty="0" smtClean="0">
              <a:solidFill>
                <a:schemeClr val="accent2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 rot="19723531">
            <a:off x="-150158" y="1550275"/>
            <a:ext cx="595791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Water Fall Model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46500" y="2967335"/>
            <a:ext cx="5724964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Prepared by</a:t>
            </a:r>
          </a:p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Visani bhargav r</a:t>
            </a:r>
          </a:p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090210116031</a:t>
            </a:r>
          </a:p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6</a:t>
            </a:r>
            <a:r>
              <a:rPr lang="en-US" sz="5400" b="1" cap="all" baseline="30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i.t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32169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14478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Brief Description of Phase 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664" y="990600"/>
            <a:ext cx="7620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  <a:latin typeface="Cooper Black" pitchFamily="18" charset="0"/>
              </a:rPr>
              <a:t>2)</a:t>
            </a:r>
            <a:r>
              <a:rPr lang="en-US" sz="3600" u="sng" dirty="0" smtClean="0">
                <a:solidFill>
                  <a:schemeClr val="accent2">
                    <a:lumMod val="75000"/>
                  </a:schemeClr>
                </a:solidFill>
                <a:latin typeface="Cooper Black" pitchFamily="18" charset="0"/>
              </a:rPr>
              <a:t>Design.</a:t>
            </a:r>
          </a:p>
          <a:p>
            <a:pPr marL="514350" indent="-514350"/>
            <a:endParaRPr lang="en-US" sz="3600" u="sng" dirty="0">
              <a:solidFill>
                <a:schemeClr val="accent2">
                  <a:lumMod val="75000"/>
                </a:schemeClr>
              </a:solidFill>
              <a:latin typeface="Cooper Black" pitchFamily="18" charset="0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The customer requirements are broken down into logical modules for the ease of implementation. Hardware and software requirements for every module are Identified and designed accordingly.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Also the inter relation between the various logical modules is established at this stage. Algorithms and diagrams defining the scope and objective of each logical model are developed.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In short, this phase lays a fundamental for actual programming and implementation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32169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14478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Brief Description of Phase 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1066800"/>
            <a:ext cx="7239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It is a intermediate step between requirements analysis and coding.</a:t>
            </a:r>
          </a:p>
          <a:p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Design focuses on program attribute such as-</a:t>
            </a:r>
          </a:p>
          <a:p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    1) Data Structure.</a:t>
            </a:r>
          </a:p>
          <a:p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    2) Software Architecture.</a:t>
            </a:r>
          </a:p>
          <a:p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    3) Algorithm Details</a:t>
            </a:r>
            <a:b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</a:b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        etc…….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The requirements are translated in some easy to represent form using which coding can be done effectively and efficiently.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The </a:t>
            </a:r>
            <a:r>
              <a:rPr lang="en-US" sz="2400" dirty="0" err="1" smtClean="0">
                <a:solidFill>
                  <a:srgbClr val="00B050"/>
                </a:solidFill>
                <a:latin typeface="Cooper Black" pitchFamily="18" charset="0"/>
              </a:rPr>
              <a:t>desing</a:t>
            </a: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 needs to be documented for further use.</a:t>
            </a:r>
            <a:endParaRPr lang="en-US" sz="2400" dirty="0">
              <a:solidFill>
                <a:srgbClr val="00B050"/>
              </a:solidFill>
              <a:latin typeface="Cooper Blac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32169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14478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Brief Description of Phase 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8" name="Picture 7" descr="design phas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990600"/>
            <a:ext cx="7696200" cy="563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32169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14478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Brief Description of Phase 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664" y="9906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  <a:latin typeface="Cooper Black" pitchFamily="18" charset="0"/>
              </a:rPr>
              <a:t>3)</a:t>
            </a:r>
            <a:r>
              <a:rPr lang="en-US" sz="3600" u="sng" dirty="0" smtClean="0">
                <a:solidFill>
                  <a:schemeClr val="accent2">
                    <a:lumMod val="75000"/>
                  </a:schemeClr>
                </a:solidFill>
                <a:latin typeface="Cooper Black" pitchFamily="18" charset="0"/>
              </a:rPr>
              <a:t>Coding.</a:t>
            </a:r>
            <a:endParaRPr lang="en-US" sz="3600" dirty="0" smtClean="0">
              <a:solidFill>
                <a:schemeClr val="accent2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2057400"/>
            <a:ext cx="7696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Coding is a step in which design is translated into machine-readable form</a:t>
            </a: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rgbClr val="00B050"/>
              </a:solidFill>
              <a:latin typeface="Cooper Black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If design is done in sufficient detail then coding can be done effectively.</a:t>
            </a:r>
          </a:p>
          <a:p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Programs are created in this phase.</a:t>
            </a:r>
          </a:p>
          <a:p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In this phase all software divided into small module then after doing coding for that small module rather than do coding whole software.</a:t>
            </a: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rgbClr val="00B050"/>
              </a:solidFill>
              <a:latin typeface="Cooper Black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According to design </a:t>
            </a: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programmers </a:t>
            </a: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do code and make class and structure of whole software.</a:t>
            </a:r>
          </a:p>
          <a:p>
            <a:endParaRPr lang="en-US" sz="2400" dirty="0">
              <a:solidFill>
                <a:srgbClr val="00B050"/>
              </a:solidFill>
              <a:latin typeface="Cooper Blac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32169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14478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Brief Description of Phase 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6" name="Picture 5" descr="coding phas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990600"/>
            <a:ext cx="7924800" cy="5562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32169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14478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Brief Description of Phase 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664" y="9906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  <a:latin typeface="Cooper Black" pitchFamily="18" charset="0"/>
              </a:rPr>
              <a:t>4)</a:t>
            </a:r>
            <a:r>
              <a:rPr lang="en-US" sz="3600" u="sng" dirty="0" smtClean="0">
                <a:solidFill>
                  <a:schemeClr val="accent2">
                    <a:lumMod val="75000"/>
                  </a:schemeClr>
                </a:solidFill>
                <a:latin typeface="Cooper Black" pitchFamily="18" charset="0"/>
              </a:rPr>
              <a:t>Testing.</a:t>
            </a:r>
            <a:endParaRPr lang="en-US" sz="3600" dirty="0" smtClean="0">
              <a:solidFill>
                <a:schemeClr val="accent2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1905000"/>
            <a:ext cx="7315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In  this  stage,  both  individual  components  and  the  integrated  whole  are </a:t>
            </a:r>
          </a:p>
          <a:p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methodically  verified  to  ensure  that  they  are  error-free  and  fully  meet  the  requirements </a:t>
            </a:r>
          </a:p>
          <a:p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outlined in the first step.</a:t>
            </a:r>
          </a:p>
          <a:p>
            <a:endParaRPr lang="en-US" sz="2400" dirty="0" smtClean="0">
              <a:solidFill>
                <a:srgbClr val="00B050"/>
              </a:solidFill>
              <a:latin typeface="Cooper Black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In this phase testing whole software into two parts 1) HARDWARE &amp; 2) SOFTWARE.</a:t>
            </a: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rgbClr val="00B050"/>
              </a:solidFill>
              <a:latin typeface="Cooper Black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Type of testing is 2-types</a:t>
            </a:r>
            <a:b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</a:b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     1) Inside test.</a:t>
            </a:r>
            <a:b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</a:b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     2) Outside test. </a:t>
            </a:r>
            <a:endParaRPr lang="en-US" sz="2400" dirty="0">
              <a:solidFill>
                <a:srgbClr val="00B050"/>
              </a:solidFill>
              <a:latin typeface="Cooper Blac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32169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14478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Brief Description of Phase 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6" name="Picture 5" descr="testing phas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1066800"/>
            <a:ext cx="8128000" cy="5429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32169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14478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Brief Description of Phase 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664" y="9906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  <a:latin typeface="Cooper Black" pitchFamily="18" charset="0"/>
              </a:rPr>
              <a:t>5)</a:t>
            </a:r>
            <a:r>
              <a:rPr lang="en-US" sz="3600" u="sng" dirty="0" smtClean="0">
                <a:solidFill>
                  <a:schemeClr val="accent2">
                    <a:lumMod val="75000"/>
                  </a:schemeClr>
                </a:solidFill>
                <a:latin typeface="Cooper Black" pitchFamily="18" charset="0"/>
              </a:rPr>
              <a:t>Maintenance.</a:t>
            </a:r>
            <a:endParaRPr lang="en-US" sz="3600" dirty="0" smtClean="0">
              <a:solidFill>
                <a:schemeClr val="accent2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1752601"/>
            <a:ext cx="73914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This is the final phase of the waterfall model, in which the completed software product is handed over to the client after alpha, beta testing.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After the software has been deployed on the client site, it is the duty of the software development team to undertake routine maintenance activities by visiting the client site.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If the customer suggests changes or enhancements the software process has to be followed all over again right from the first phase </a:t>
            </a:r>
            <a:r>
              <a:rPr lang="en-US" sz="2400" dirty="0" err="1" smtClean="0">
                <a:solidFill>
                  <a:srgbClr val="00B050"/>
                </a:solidFill>
                <a:latin typeface="Cooper Black" pitchFamily="18" charset="0"/>
              </a:rPr>
              <a:t>i.e</a:t>
            </a: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 requirement analysis.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32169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14478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Brief Description of Phase 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856357"/>
            <a:ext cx="7391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The usually the longest stage of the software. In this phase the software is updated to: </a:t>
            </a:r>
            <a:b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</a:b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a) Meet the changing customer needs</a:t>
            </a:r>
            <a:b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</a:b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b) Adapted to accommodate changes in the external environment</a:t>
            </a:r>
            <a:b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</a:b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c) Correct errors and oversights previously undetected in the testing phases</a:t>
            </a:r>
            <a:b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</a:b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d) Enhancing the efficiency of the software</a:t>
            </a:r>
            <a:b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</a:b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Observe that feed back loops allow for corrections to be incorporated into the model. </a:t>
            </a:r>
            <a:b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</a:br>
            <a:endParaRPr lang="en-US" sz="2400" dirty="0">
              <a:solidFill>
                <a:srgbClr val="00B050"/>
              </a:solidFill>
              <a:latin typeface="Cooper Blac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32169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14478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Brief Description of Phase 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8" name="Picture 7" descr="maintenance phase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990600"/>
            <a:ext cx="7620000" cy="541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32169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14478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Index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664" y="990600"/>
            <a:ext cx="762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arenR"/>
            </a:pPr>
            <a:r>
              <a:rPr lang="en-US" sz="3600" dirty="0" smtClean="0">
                <a:solidFill>
                  <a:srgbClr val="FF0000"/>
                </a:solidFill>
                <a:latin typeface="Cooper Black" pitchFamily="18" charset="0"/>
              </a:rPr>
              <a:t>History of water fall model.</a:t>
            </a:r>
          </a:p>
          <a:p>
            <a:pPr marL="742950" indent="-742950">
              <a:buAutoNum type="arabicParenR"/>
            </a:pPr>
            <a:r>
              <a:rPr lang="en-US" sz="3600" dirty="0" smtClean="0">
                <a:solidFill>
                  <a:srgbClr val="FF0000"/>
                </a:solidFill>
                <a:latin typeface="Cooper Black" pitchFamily="18" charset="0"/>
              </a:rPr>
              <a:t>Features of water fall model.</a:t>
            </a:r>
          </a:p>
          <a:p>
            <a:pPr marL="742950" indent="-742950">
              <a:buAutoNum type="arabicParenR"/>
            </a:pPr>
            <a:r>
              <a:rPr lang="en-US" sz="3600" dirty="0" smtClean="0">
                <a:solidFill>
                  <a:srgbClr val="FF0000"/>
                </a:solidFill>
                <a:latin typeface="Cooper Black" pitchFamily="18" charset="0"/>
              </a:rPr>
              <a:t>Phase of water fall model.</a:t>
            </a:r>
          </a:p>
          <a:p>
            <a:pPr marL="742950" indent="-742950">
              <a:buAutoNum type="arabicParenR"/>
            </a:pPr>
            <a:r>
              <a:rPr lang="en-US" sz="3600" dirty="0" smtClean="0">
                <a:solidFill>
                  <a:srgbClr val="FF0000"/>
                </a:solidFill>
                <a:latin typeface="Cooper Black" pitchFamily="18" charset="0"/>
              </a:rPr>
              <a:t>Brief </a:t>
            </a:r>
            <a:r>
              <a:rPr lang="en-US" sz="3600" dirty="0" smtClean="0">
                <a:solidFill>
                  <a:srgbClr val="FF0000"/>
                </a:solidFill>
                <a:latin typeface="Cooper Black" pitchFamily="18" charset="0"/>
              </a:rPr>
              <a:t>description </a:t>
            </a:r>
            <a:r>
              <a:rPr lang="en-US" sz="3600" dirty="0" smtClean="0">
                <a:solidFill>
                  <a:srgbClr val="FF0000"/>
                </a:solidFill>
                <a:latin typeface="Cooper Black" pitchFamily="18" charset="0"/>
              </a:rPr>
              <a:t>of phases.</a:t>
            </a:r>
          </a:p>
          <a:p>
            <a:pPr marL="742950" indent="-742950">
              <a:buAutoNum type="arabicParenR"/>
            </a:pPr>
            <a:r>
              <a:rPr lang="en-US" sz="3600" dirty="0" smtClean="0">
                <a:solidFill>
                  <a:srgbClr val="FF0000"/>
                </a:solidFill>
                <a:latin typeface="Cooper Black" pitchFamily="18" charset="0"/>
              </a:rPr>
              <a:t>Advantages.</a:t>
            </a:r>
          </a:p>
          <a:p>
            <a:pPr marL="742950" indent="-742950">
              <a:buAutoNum type="arabicParenR"/>
            </a:pPr>
            <a:r>
              <a:rPr lang="en-US" sz="3600" dirty="0" smtClean="0">
                <a:solidFill>
                  <a:srgbClr val="FF0000"/>
                </a:solidFill>
                <a:latin typeface="Cooper Black" pitchFamily="18" charset="0"/>
              </a:rPr>
              <a:t>Disadvantages.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32169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14478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12192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endParaRPr lang="en-US" sz="3600" dirty="0" smtClean="0">
              <a:solidFill>
                <a:schemeClr val="accent2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228600"/>
            <a:ext cx="861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Advantages of water fall model</a:t>
            </a:r>
            <a:endParaRPr lang="en-US" sz="4800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" y="1524000"/>
            <a:ext cx="7772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 The water fall model is easy to implementation.</a:t>
            </a:r>
          </a:p>
          <a:p>
            <a:endParaRPr lang="en-US" sz="2400" dirty="0" smtClean="0">
              <a:solidFill>
                <a:srgbClr val="00B050"/>
              </a:solidFill>
              <a:latin typeface="Cooper Black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For implementation of small systems water fall model is use full.</a:t>
            </a: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rgbClr val="00B050"/>
              </a:solidFill>
              <a:latin typeface="Cooper Black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The project requires the fulfillment of one phase, before proceeding to the next.</a:t>
            </a: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rgbClr val="00B050"/>
              </a:solidFill>
              <a:latin typeface="Cooper Black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It is easier to develop various software through this method in short span of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32169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14478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12192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endParaRPr lang="en-US" sz="3600" dirty="0" smtClean="0">
              <a:solidFill>
                <a:schemeClr val="accent2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228600"/>
            <a:ext cx="8610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Disadvantages of water fall model</a:t>
            </a:r>
            <a:endParaRPr lang="en-US" sz="4400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" y="1524000"/>
            <a:ext cx="7772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 The requirement analysis is done initially and sometimes it is not possible to state all the requirement explicitly in the beginning.</a:t>
            </a:r>
          </a:p>
          <a:p>
            <a:endParaRPr lang="en-US" sz="2400" dirty="0" smtClean="0">
              <a:solidFill>
                <a:srgbClr val="00B050"/>
              </a:solidFill>
              <a:latin typeface="Cooper Black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 The customer can see working model of the project only at the end.</a:t>
            </a: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rgbClr val="00B050"/>
              </a:solidFill>
              <a:latin typeface="Cooper Black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 If we want to go backtrack then it is not possible in this model.</a:t>
            </a: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rgbClr val="00B050"/>
              </a:solidFill>
              <a:latin typeface="Cooper Black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 It is difficult to follow the sequential flow in software development process.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32169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14478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12192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endParaRPr lang="en-US" sz="3600" dirty="0" smtClean="0">
              <a:solidFill>
                <a:schemeClr val="accent2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2438400"/>
            <a:ext cx="76200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9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haroni" pitchFamily="2" charset="-79"/>
                <a:cs typeface="Aharoni" pitchFamily="2" charset="-79"/>
              </a:rPr>
              <a:t>QUERRIES</a:t>
            </a:r>
            <a:endParaRPr lang="en-US" sz="96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1600" y="4114800"/>
            <a:ext cx="6172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 smtClean="0">
                <a:solidFill>
                  <a:srgbClr val="00B0F0"/>
                </a:solidFill>
                <a:latin typeface="Aharoni" pitchFamily="2" charset="-79"/>
                <a:cs typeface="Aharoni" pitchFamily="2" charset="-79"/>
              </a:rPr>
              <a:t>    ?</a:t>
            </a:r>
            <a:endParaRPr lang="en-US" sz="20000" dirty="0">
              <a:solidFill>
                <a:srgbClr val="00B0F0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32169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14478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12192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endParaRPr lang="en-US" sz="3600" dirty="0" smtClean="0">
              <a:solidFill>
                <a:schemeClr val="accent2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2438400"/>
            <a:ext cx="76200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9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haroni" pitchFamily="2" charset="-79"/>
                <a:cs typeface="Aharoni" pitchFamily="2" charset="-79"/>
              </a:rPr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32169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14478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1371600"/>
            <a:ext cx="8991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sz="3200" dirty="0" smtClean="0">
                <a:solidFill>
                  <a:srgbClr val="00B050"/>
                </a:solidFill>
                <a:latin typeface="Cooper Black" pitchFamily="18" charset="0"/>
              </a:rPr>
              <a:t>The first formal description of the waterfall model is often cited as a 1970 article by </a:t>
            </a:r>
            <a:r>
              <a:rPr lang="en-US" sz="3200" dirty="0" smtClean="0">
                <a:solidFill>
                  <a:srgbClr val="00B050"/>
                </a:solidFill>
                <a:latin typeface="Cooper Black" pitchFamily="18" charset="0"/>
                <a:hlinkClick r:id="rId3" tooltip="Winston W. Royce"/>
              </a:rPr>
              <a:t>Winston W. Royce</a:t>
            </a:r>
            <a:endParaRPr lang="en-US" sz="3200" dirty="0" smtClean="0">
              <a:solidFill>
                <a:srgbClr val="00B050"/>
              </a:solidFill>
              <a:latin typeface="Cooper Black" pitchFamily="18" charset="0"/>
            </a:endParaRPr>
          </a:p>
          <a:p>
            <a:pPr marL="342900" indent="-342900">
              <a:buAutoNum type="arabicParenR"/>
            </a:pPr>
            <a:endParaRPr lang="en-US" sz="3200" dirty="0" smtClean="0">
              <a:solidFill>
                <a:srgbClr val="00B050"/>
              </a:solidFill>
              <a:latin typeface="Cooper Black" pitchFamily="18" charset="0"/>
            </a:endParaRPr>
          </a:p>
          <a:p>
            <a:pPr marL="342900" indent="-342900">
              <a:buAutoNum type="arabicParenR"/>
            </a:pPr>
            <a:r>
              <a:rPr lang="en-US" sz="3200" dirty="0" smtClean="0">
                <a:solidFill>
                  <a:srgbClr val="00B050"/>
                </a:solidFill>
                <a:latin typeface="Cooper Black" pitchFamily="18" charset="0"/>
              </a:rPr>
              <a:t>Royce did not use the term "waterfall" in this article.</a:t>
            </a:r>
          </a:p>
          <a:p>
            <a:pPr marL="342900" indent="-342900">
              <a:buAutoNum type="arabicParenR"/>
            </a:pPr>
            <a:endParaRPr lang="en-US" sz="3200" dirty="0" smtClean="0">
              <a:solidFill>
                <a:srgbClr val="00B050"/>
              </a:solidFill>
              <a:latin typeface="Cooper Black" pitchFamily="18" charset="0"/>
            </a:endParaRPr>
          </a:p>
          <a:p>
            <a:pPr marL="342900" indent="-342900">
              <a:buAutoNum type="arabicParenR"/>
            </a:pPr>
            <a:r>
              <a:rPr lang="en-US" sz="3200" dirty="0" smtClean="0">
                <a:solidFill>
                  <a:srgbClr val="00B050"/>
                </a:solidFill>
                <a:latin typeface="Cooper Black" pitchFamily="18" charset="0"/>
              </a:rPr>
              <a:t>Royce presented this model as an example of a flawed, non-working model. </a:t>
            </a:r>
            <a:endParaRPr lang="en-US" sz="3200" dirty="0">
              <a:solidFill>
                <a:srgbClr val="00B050"/>
              </a:solidFill>
              <a:latin typeface="Cooper Black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History of Water Fall Model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32169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14478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1371600"/>
            <a:ext cx="89916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sz="3200" dirty="0" smtClean="0">
                <a:solidFill>
                  <a:srgbClr val="00B050"/>
                </a:solidFill>
                <a:latin typeface="Cooper Black" pitchFamily="18" charset="0"/>
              </a:rPr>
              <a:t>A Water Fall Model is easy to flow.</a:t>
            </a:r>
          </a:p>
          <a:p>
            <a:pPr marL="342900" indent="-342900">
              <a:buAutoNum type="arabicParenR"/>
            </a:pPr>
            <a:r>
              <a:rPr lang="en-US" sz="3200" dirty="0" smtClean="0">
                <a:solidFill>
                  <a:srgbClr val="00B050"/>
                </a:solidFill>
                <a:latin typeface="Cooper Black" pitchFamily="18" charset="0"/>
              </a:rPr>
              <a:t>It can be implemented for any size of project.</a:t>
            </a:r>
          </a:p>
          <a:p>
            <a:pPr marL="342900" indent="-342900">
              <a:buAutoNum type="arabicParenR"/>
            </a:pPr>
            <a:r>
              <a:rPr lang="en-GB" sz="3200" dirty="0" smtClean="0">
                <a:solidFill>
                  <a:srgbClr val="00B050"/>
                </a:solidFill>
                <a:latin typeface="Cooper Black" pitchFamily="18" charset="0"/>
              </a:rPr>
              <a:t>Every stage has to be done separately at the right time so you cannot jump stages.</a:t>
            </a:r>
          </a:p>
          <a:p>
            <a:pPr marL="342900" indent="-342900">
              <a:buAutoNum type="arabicParenR"/>
            </a:pPr>
            <a:r>
              <a:rPr lang="en-GB" sz="3200" dirty="0" smtClean="0">
                <a:solidFill>
                  <a:srgbClr val="00B050"/>
                </a:solidFill>
                <a:latin typeface="Cooper Black" pitchFamily="18" charset="0"/>
              </a:rPr>
              <a:t>Documentation is produced at every stage of a waterfall model allowing people to understand what has been done.</a:t>
            </a:r>
          </a:p>
          <a:p>
            <a:pPr marL="342900" indent="-342900">
              <a:buAutoNum type="arabicParenR"/>
            </a:pPr>
            <a:r>
              <a:rPr lang="en-GB" sz="3200" dirty="0" smtClean="0">
                <a:solidFill>
                  <a:srgbClr val="00B050"/>
                </a:solidFill>
                <a:latin typeface="Cooper Black" pitchFamily="18" charset="0"/>
              </a:rPr>
              <a:t>Testing is done at every stage.</a:t>
            </a:r>
            <a:endParaRPr lang="en-US" sz="3200" dirty="0">
              <a:solidFill>
                <a:srgbClr val="00B050"/>
              </a:solidFill>
              <a:latin typeface="Cooper Black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Features of Water Fall Model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32169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14478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Water Fall Model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6" name="Picture 5" descr="Waterfall_mode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914400"/>
            <a:ext cx="8001000" cy="541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32169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14478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Phases of Water Fall Model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1219200"/>
            <a:ext cx="7543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  <a:latin typeface="Cooper Black" pitchFamily="18" charset="0"/>
              </a:rPr>
              <a:t>Waterfall model has 5 different phases, Which are following.</a:t>
            </a:r>
          </a:p>
          <a:p>
            <a:endParaRPr lang="en-US" sz="3600" dirty="0">
              <a:solidFill>
                <a:srgbClr val="00B050"/>
              </a:solidFill>
              <a:latin typeface="Cooper Black" pitchFamily="18" charset="0"/>
            </a:endParaRPr>
          </a:p>
          <a:p>
            <a:r>
              <a:rPr lang="en-US" sz="3600" dirty="0" smtClean="0">
                <a:solidFill>
                  <a:srgbClr val="00B050"/>
                </a:solidFill>
                <a:latin typeface="Cooper Black" pitchFamily="18" charset="0"/>
              </a:rPr>
              <a:t>1)Requirement gathering and Analysis.</a:t>
            </a:r>
          </a:p>
          <a:p>
            <a:r>
              <a:rPr lang="en-US" sz="3600" dirty="0" smtClean="0">
                <a:solidFill>
                  <a:srgbClr val="00B050"/>
                </a:solidFill>
                <a:latin typeface="Cooper Black" pitchFamily="18" charset="0"/>
              </a:rPr>
              <a:t>2)Design.</a:t>
            </a:r>
          </a:p>
          <a:p>
            <a:r>
              <a:rPr lang="en-US" sz="3600" dirty="0" smtClean="0">
                <a:solidFill>
                  <a:srgbClr val="00B050"/>
                </a:solidFill>
                <a:latin typeface="Cooper Black" pitchFamily="18" charset="0"/>
              </a:rPr>
              <a:t>3)Coding.</a:t>
            </a:r>
          </a:p>
          <a:p>
            <a:r>
              <a:rPr lang="en-US" sz="3600" dirty="0" smtClean="0">
                <a:solidFill>
                  <a:srgbClr val="00B050"/>
                </a:solidFill>
                <a:latin typeface="Cooper Black" pitchFamily="18" charset="0"/>
              </a:rPr>
              <a:t>4)Testing.</a:t>
            </a:r>
          </a:p>
          <a:p>
            <a:r>
              <a:rPr lang="en-US" sz="3600" dirty="0" smtClean="0">
                <a:solidFill>
                  <a:srgbClr val="00B050"/>
                </a:solidFill>
                <a:latin typeface="Cooper Black" pitchFamily="18" charset="0"/>
              </a:rPr>
              <a:t>5)Maintenance.</a:t>
            </a:r>
            <a:endParaRPr lang="en-US" sz="3600" dirty="0">
              <a:solidFill>
                <a:srgbClr val="00B050"/>
              </a:solidFill>
              <a:latin typeface="Cooper Blac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32169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14478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Brief Description of Phase 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1295400"/>
            <a:ext cx="7620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US" sz="3600" u="sng" dirty="0" smtClean="0">
                <a:solidFill>
                  <a:schemeClr val="accent2">
                    <a:lumMod val="75000"/>
                  </a:schemeClr>
                </a:solidFill>
                <a:latin typeface="Cooper Black" pitchFamily="18" charset="0"/>
              </a:rPr>
              <a:t>Requirement gathering and Analysis.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This is the first phase of waterfall model which includes a meeting with the customer to understand his requirements.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 This is the most crucial phase as any misinterpretation at this stage may give rise to validation issues later.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The software definition must be detailed and accurate with no ambiguities.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It is very important to understand the customer requirements and expectations so that the end product meets his specifications. </a:t>
            </a:r>
            <a:endParaRPr lang="en-US" sz="2400" u="sng" dirty="0" smtClean="0">
              <a:solidFill>
                <a:srgbClr val="00B050"/>
              </a:solidFill>
              <a:latin typeface="Cooper Blac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32169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14478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Brief Description of Phase 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1295400"/>
            <a:ext cx="7620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Requirement gathering and Analysis phase the basic requirements of the system must be understood by software engineer, who is also called ANALYST.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B050"/>
                </a:solidFill>
                <a:latin typeface="Cooper Black" pitchFamily="18" charset="0"/>
              </a:rPr>
              <a:t>All this requirements are then well documented and discussed further with the customer for reviewing.</a:t>
            </a:r>
          </a:p>
          <a:p>
            <a:pPr marL="514350" indent="-514350"/>
            <a:r>
              <a:rPr lang="en-US" sz="2400" u="sng" dirty="0" smtClean="0">
                <a:solidFill>
                  <a:schemeClr val="accent2">
                    <a:lumMod val="75000"/>
                  </a:schemeClr>
                </a:solidFill>
                <a:latin typeface="Cooper Black" pitchFamily="18" charset="0"/>
              </a:rPr>
              <a:t>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32169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162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14478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Brief Description of Phase 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6" name="Picture 5" descr="requirement analysis phas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838200"/>
            <a:ext cx="8001000" cy="533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314</TotalTime>
  <Words>859</Words>
  <Application>Microsoft Office PowerPoint</Application>
  <PresentationFormat>On-screen Show (4:3)</PresentationFormat>
  <Paragraphs>112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Lenovo</cp:lastModifiedBy>
  <cp:revision>91</cp:revision>
  <dcterms:created xsi:type="dcterms:W3CDTF">2012-04-01T03:53:36Z</dcterms:created>
  <dcterms:modified xsi:type="dcterms:W3CDTF">2012-04-02T17:39:44Z</dcterms:modified>
</cp:coreProperties>
</file>