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9"/>
  </p:notesMasterIdLst>
  <p:handoutMasterIdLst>
    <p:handoutMasterId r:id="rId40"/>
  </p:handoutMasterIdLst>
  <p:sldIdLst>
    <p:sldId id="264" r:id="rId2"/>
    <p:sldId id="265" r:id="rId3"/>
    <p:sldId id="266" r:id="rId4"/>
    <p:sldId id="314" r:id="rId5"/>
    <p:sldId id="291" r:id="rId6"/>
    <p:sldId id="269" r:id="rId7"/>
    <p:sldId id="309" r:id="rId8"/>
    <p:sldId id="270" r:id="rId9"/>
    <p:sldId id="271" r:id="rId10"/>
    <p:sldId id="272" r:id="rId11"/>
    <p:sldId id="290" r:id="rId12"/>
    <p:sldId id="310" r:id="rId13"/>
    <p:sldId id="315" r:id="rId14"/>
    <p:sldId id="316" r:id="rId15"/>
    <p:sldId id="267" r:id="rId16"/>
    <p:sldId id="277" r:id="rId17"/>
    <p:sldId id="276" r:id="rId18"/>
    <p:sldId id="275" r:id="rId19"/>
    <p:sldId id="274" r:id="rId20"/>
    <p:sldId id="273" r:id="rId21"/>
    <p:sldId id="278" r:id="rId22"/>
    <p:sldId id="311" r:id="rId23"/>
    <p:sldId id="317" r:id="rId24"/>
    <p:sldId id="318" r:id="rId25"/>
    <p:sldId id="312" r:id="rId26"/>
    <p:sldId id="279" r:id="rId27"/>
    <p:sldId id="287" r:id="rId28"/>
    <p:sldId id="288" r:id="rId29"/>
    <p:sldId id="289" r:id="rId30"/>
    <p:sldId id="280" r:id="rId31"/>
    <p:sldId id="313" r:id="rId32"/>
    <p:sldId id="281" r:id="rId33"/>
    <p:sldId id="282" r:id="rId34"/>
    <p:sldId id="319" r:id="rId35"/>
    <p:sldId id="320" r:id="rId36"/>
    <p:sldId id="321" r:id="rId37"/>
    <p:sldId id="32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727" autoAdjust="0"/>
  </p:normalViewPr>
  <p:slideViewPr>
    <p:cSldViewPr>
      <p:cViewPr>
        <p:scale>
          <a:sx n="115" d="100"/>
          <a:sy n="115" d="100"/>
        </p:scale>
        <p:origin x="-152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B0A98-4F6B-4C75-BB84-3B9888A3E388}" type="datetimeFigureOut">
              <a:rPr lang="en-TT" smtClean="0"/>
              <a:t>21/09/2015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EE14B-4B87-4111-B383-A8F497D474A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283137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32BA2-5AAF-4348-A1F0-985458A1EA82}" type="datetimeFigureOut">
              <a:rPr lang="en-TT" smtClean="0"/>
              <a:t>21/09/2015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64F98-5BD9-4C14-8018-B7D014F30576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6184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400" b="1">
              <a:solidFill>
                <a:srgbClr val="008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400">
              <a:solidFill>
                <a:srgbClr val="008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ABE7-4682-4DFA-8EFB-75137BC9ED95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665C-6163-4E5C-B9BC-27D8713E8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ABE7-4682-4DFA-8EFB-75137BC9ED95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665C-6163-4E5C-B9BC-27D8713E8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ABE7-4682-4DFA-8EFB-75137BC9ED95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665C-6163-4E5C-B9BC-27D8713E89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ABE7-4682-4DFA-8EFB-75137BC9ED95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665C-6163-4E5C-B9BC-27D8713E89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ABE7-4682-4DFA-8EFB-75137BC9ED95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665C-6163-4E5C-B9BC-27D8713E8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ABE7-4682-4DFA-8EFB-75137BC9ED95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665C-6163-4E5C-B9BC-27D8713E89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ABE7-4682-4DFA-8EFB-75137BC9ED95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665C-6163-4E5C-B9BC-27D8713E8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ABE7-4682-4DFA-8EFB-75137BC9ED95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665C-6163-4E5C-B9BC-27D8713E8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ABE7-4682-4DFA-8EFB-75137BC9ED95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665C-6163-4E5C-B9BC-27D8713E8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ABE7-4682-4DFA-8EFB-75137BC9ED95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665C-6163-4E5C-B9BC-27D8713E89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ABE7-4682-4DFA-8EFB-75137BC9ED95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665C-6163-4E5C-B9BC-27D8713E89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B6BABE7-4682-4DFA-8EFB-75137BC9ED95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D55665C-6163-4E5C-B9BC-27D8713E89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searchcio.techtarget.com/definition/AI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 smtClean="0"/>
              <a:t>TYPES </a:t>
            </a:r>
            <a:r>
              <a:rPr lang="en-US" sz="4400" dirty="0"/>
              <a:t>OF INFORMATION SYSTEMS</a:t>
            </a:r>
          </a:p>
        </p:txBody>
      </p:sp>
    </p:spTree>
    <p:extLst>
      <p:ext uri="{BB962C8B-B14F-4D97-AF65-F5344CB8AC3E}">
        <p14:creationId xmlns:p14="http://schemas.microsoft.com/office/powerpoint/2010/main" val="409195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676400"/>
            <a:ext cx="7408333" cy="4449763"/>
          </a:xfrm>
        </p:spPr>
        <p:txBody>
          <a:bodyPr>
            <a:normAutofit/>
          </a:bodyPr>
          <a:lstStyle/>
          <a:p>
            <a:r>
              <a:rPr lang="en-US" dirty="0" smtClean="0"/>
              <a:t>Real </a:t>
            </a:r>
            <a:r>
              <a:rPr lang="en-US" dirty="0"/>
              <a:t>time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each transaction is </a:t>
            </a:r>
            <a:r>
              <a:rPr lang="en-US" dirty="0" smtClean="0"/>
              <a:t>unique ; transactions </a:t>
            </a:r>
            <a:r>
              <a:rPr lang="en-US" dirty="0"/>
              <a:t>are </a:t>
            </a:r>
            <a:r>
              <a:rPr lang="en-US" dirty="0" smtClean="0"/>
              <a:t> </a:t>
            </a:r>
            <a:r>
              <a:rPr lang="en-US" dirty="0" err="1" smtClean="0"/>
              <a:t>standlone</a:t>
            </a:r>
            <a:r>
              <a:rPr lang="en-US" dirty="0"/>
              <a:t>; requires master file to be available more often for updating; fewer errors-transaction data is validated and entered immediately; infrequent </a:t>
            </a:r>
            <a:r>
              <a:rPr lang="en-US" dirty="0" smtClean="0"/>
              <a:t>errors </a:t>
            </a:r>
            <a:r>
              <a:rPr lang="en-US" dirty="0"/>
              <a:t>may occur; not practical to shut down the whole system</a:t>
            </a:r>
          </a:p>
          <a:p>
            <a:r>
              <a:rPr lang="en-US" dirty="0"/>
              <a:t>Batch: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each transaction pat of a group; database not </a:t>
            </a:r>
            <a:r>
              <a:rPr lang="en-US" dirty="0" smtClean="0"/>
              <a:t>accessible </a:t>
            </a:r>
            <a:r>
              <a:rPr lang="en-US" dirty="0"/>
              <a:t>all of the time; more errors; data is </a:t>
            </a:r>
            <a:r>
              <a:rPr lang="en-US" dirty="0" smtClean="0"/>
              <a:t>organized </a:t>
            </a:r>
            <a:r>
              <a:rPr lang="en-US" dirty="0"/>
              <a:t>and stored before  master file is updated -errors can occur during these steps; easier to maintain than real- time.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Difference </a:t>
            </a:r>
            <a:r>
              <a:rPr lang="en-US" dirty="0"/>
              <a:t>between real time and Batch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19200"/>
            <a:ext cx="7823200" cy="5257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Designates a specific  category of information systems serving middle management.</a:t>
            </a:r>
          </a:p>
          <a:p>
            <a:r>
              <a:rPr lang="en-US" dirty="0" smtClean="0"/>
              <a:t>Provides middle managers with reports on organization’s current performance.</a:t>
            </a:r>
          </a:p>
          <a:p>
            <a:r>
              <a:rPr lang="en-US" dirty="0" smtClean="0"/>
              <a:t>Information thus obtained is used to monitor and control and business and predict future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</p:spPr>
        <p:txBody>
          <a:bodyPr/>
          <a:lstStyle/>
          <a:p>
            <a:r>
              <a:rPr lang="en-US" dirty="0" smtClean="0"/>
              <a:t>2) MIS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9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1219200"/>
            <a:ext cx="7899400" cy="4906963"/>
          </a:xfrm>
        </p:spPr>
        <p:txBody>
          <a:bodyPr/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MIS is an integrative  system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MIS is Sub System concept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Provides relevant information to management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MIS is flexible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Enhances productivity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Is a coordinated system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Feedback system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522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Characteristics of MIS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38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22285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187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9525"/>
            <a:ext cx="9017000" cy="675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157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9067800" cy="55967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304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MIS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952500" y="1803400"/>
            <a:ext cx="838200" cy="9906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952500" y="3200400"/>
            <a:ext cx="838200" cy="9906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gnetic Disk 5"/>
          <p:cNvSpPr/>
          <p:nvPr/>
        </p:nvSpPr>
        <p:spPr>
          <a:xfrm>
            <a:off x="895082" y="4828232"/>
            <a:ext cx="838200" cy="9906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2438400" y="1752600"/>
            <a:ext cx="1447800" cy="990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Order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Processing system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2438400" y="4610100"/>
            <a:ext cx="1447800" cy="990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General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Ledger system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2438400" y="3048000"/>
            <a:ext cx="1447800" cy="11049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Materials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Resource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Planning system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1447800"/>
            <a:ext cx="1600200" cy="457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Magnetic Disk 11"/>
          <p:cNvSpPr/>
          <p:nvPr/>
        </p:nvSpPr>
        <p:spPr>
          <a:xfrm>
            <a:off x="4876800" y="1917700"/>
            <a:ext cx="533400" cy="762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Magnetic Disk 12"/>
          <p:cNvSpPr/>
          <p:nvPr/>
        </p:nvSpPr>
        <p:spPr>
          <a:xfrm>
            <a:off x="4826000" y="3055719"/>
            <a:ext cx="533400" cy="762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Magnetic Disk 13"/>
          <p:cNvSpPr/>
          <p:nvPr/>
        </p:nvSpPr>
        <p:spPr>
          <a:xfrm>
            <a:off x="4851400" y="4127500"/>
            <a:ext cx="533400" cy="762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Magnetic Disk 14"/>
          <p:cNvSpPr/>
          <p:nvPr/>
        </p:nvSpPr>
        <p:spPr>
          <a:xfrm>
            <a:off x="4876800" y="5105400"/>
            <a:ext cx="533400" cy="762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ame 15"/>
          <p:cNvSpPr/>
          <p:nvPr/>
        </p:nvSpPr>
        <p:spPr>
          <a:xfrm>
            <a:off x="6705600" y="2971800"/>
            <a:ext cx="914400" cy="11557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8382000" y="3571875"/>
            <a:ext cx="304800" cy="34925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8140700" y="3543300"/>
            <a:ext cx="304800" cy="34925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Left-Right Arrow 19"/>
          <p:cNvSpPr/>
          <p:nvPr/>
        </p:nvSpPr>
        <p:spPr>
          <a:xfrm>
            <a:off x="1828800" y="2247900"/>
            <a:ext cx="533400" cy="2667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-Right Arrow 20"/>
          <p:cNvSpPr/>
          <p:nvPr/>
        </p:nvSpPr>
        <p:spPr>
          <a:xfrm>
            <a:off x="1828800" y="3543300"/>
            <a:ext cx="533400" cy="2667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-Right Arrow 21"/>
          <p:cNvSpPr/>
          <p:nvPr/>
        </p:nvSpPr>
        <p:spPr>
          <a:xfrm>
            <a:off x="1828800" y="5105400"/>
            <a:ext cx="533400" cy="2667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66700" y="179601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Order file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33092" y="3076021"/>
            <a:ext cx="111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Production</a:t>
            </a:r>
          </a:p>
          <a:p>
            <a:r>
              <a:rPr lang="en-US" sz="1200" dirty="0" smtClean="0"/>
              <a:t>Master</a:t>
            </a:r>
          </a:p>
          <a:p>
            <a:r>
              <a:rPr lang="en-US" sz="1200" dirty="0" smtClean="0"/>
              <a:t>file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190500" y="4597400"/>
            <a:ext cx="111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Accounting</a:t>
            </a:r>
          </a:p>
          <a:p>
            <a:r>
              <a:rPr lang="en-US" sz="1200" dirty="0" smtClean="0"/>
              <a:t>file</a:t>
            </a:r>
            <a:endParaRPr lang="en-US" sz="12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886200" y="2102366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419600" y="2102366"/>
            <a:ext cx="0" cy="412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419600" y="25146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886200" y="3527425"/>
            <a:ext cx="939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886200" y="393065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648200" y="3930650"/>
            <a:ext cx="0" cy="66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648200" y="4597400"/>
            <a:ext cx="228600" cy="12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676900" y="195580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626100" y="1988066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562600" y="2026850"/>
            <a:ext cx="66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Sales</a:t>
            </a:r>
          </a:p>
          <a:p>
            <a:r>
              <a:rPr lang="en-US" sz="1200" dirty="0" smtClean="0"/>
              <a:t>data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5384800" y="3111837"/>
            <a:ext cx="844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Unit</a:t>
            </a:r>
          </a:p>
          <a:p>
            <a:r>
              <a:rPr lang="en-US" sz="1200" dirty="0" smtClean="0"/>
              <a:t>Product</a:t>
            </a:r>
          </a:p>
          <a:p>
            <a:r>
              <a:rPr lang="en-US" sz="1200" dirty="0" smtClean="0"/>
              <a:t>Cost data</a:t>
            </a:r>
          </a:p>
          <a:p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5410200" y="4165600"/>
            <a:ext cx="85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Product </a:t>
            </a:r>
            <a:r>
              <a:rPr lang="en-US" sz="1200" b="1" dirty="0" smtClean="0"/>
              <a:t>change data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410200" y="5059065"/>
            <a:ext cx="78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Expense data</a:t>
            </a:r>
            <a:endParaRPr lang="en-US" sz="1200" dirty="0"/>
          </a:p>
        </p:txBody>
      </p:sp>
      <p:sp>
        <p:nvSpPr>
          <p:cNvPr id="26" name="Right Arrow 25"/>
          <p:cNvSpPr/>
          <p:nvPr/>
        </p:nvSpPr>
        <p:spPr>
          <a:xfrm>
            <a:off x="6324600" y="3600450"/>
            <a:ext cx="381000" cy="209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7696200" y="3600450"/>
            <a:ext cx="381000" cy="209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27100" y="779502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TPS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4826000" y="685800"/>
            <a:ext cx="124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MIS</a:t>
            </a:r>
            <a:endParaRPr lang="en-US" sz="2800" dirty="0"/>
          </a:p>
        </p:txBody>
      </p:sp>
      <p:sp>
        <p:nvSpPr>
          <p:cNvPr id="31" name="Right Arrow 30"/>
          <p:cNvSpPr/>
          <p:nvPr/>
        </p:nvSpPr>
        <p:spPr>
          <a:xfrm>
            <a:off x="8763000" y="3717925"/>
            <a:ext cx="304800" cy="99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045450" y="3240384"/>
            <a:ext cx="8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reports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8178800" y="40525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managers</a:t>
            </a:r>
            <a:endParaRPr lang="en-US" sz="1200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3950594" y="5238750"/>
            <a:ext cx="939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56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88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810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4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81000"/>
            <a:ext cx="8153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84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457200"/>
            <a:ext cx="79248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906963"/>
          </a:xfrm>
        </p:spPr>
        <p:txBody>
          <a:bodyPr/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US" dirty="0" smtClean="0"/>
              <a:t>Transaction processing systems (TPS)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 smtClean="0"/>
              <a:t>Management information system (MIS)and </a:t>
            </a:r>
            <a:endParaRPr lang="en-US" dirty="0"/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 smtClean="0"/>
              <a:t>Decision support systems (DSS)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 smtClean="0"/>
              <a:t>Executive support system (ESS) for senior management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INFORMATION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11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71628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39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92500" lnSpcReduction="10000"/>
          </a:bodyPr>
          <a:lstStyle/>
          <a:p>
            <a:pPr>
              <a:buClrTx/>
            </a:pPr>
            <a:r>
              <a:rPr lang="en-US" dirty="0" smtClean="0"/>
              <a:t>A </a:t>
            </a:r>
            <a:r>
              <a:rPr lang="en-US" dirty="0"/>
              <a:t>decision support system (DSS) is a computer program application that analyzes business data and presents it so that users can make business decisions more easily. </a:t>
            </a:r>
            <a:endParaRPr lang="en-US" dirty="0" smtClean="0"/>
          </a:p>
          <a:p>
            <a:pPr>
              <a:buClrTx/>
            </a:pPr>
            <a:r>
              <a:rPr lang="en-US" dirty="0" smtClean="0"/>
              <a:t>It </a:t>
            </a:r>
            <a:r>
              <a:rPr lang="en-US" dirty="0"/>
              <a:t>is an "informational application" (to distinguish it from an "operational application" that collects the </a:t>
            </a:r>
            <a:r>
              <a:rPr lang="en-US" dirty="0" smtClean="0"/>
              <a:t>data  </a:t>
            </a:r>
            <a:r>
              <a:rPr lang="en-US" dirty="0"/>
              <a:t>in the course of normal business operation</a:t>
            </a:r>
            <a:r>
              <a:rPr lang="en-US" dirty="0" smtClean="0"/>
              <a:t>).</a:t>
            </a:r>
          </a:p>
          <a:p>
            <a:pPr>
              <a:buClrTx/>
            </a:pPr>
            <a:r>
              <a:rPr lang="en-US" dirty="0" smtClean="0"/>
              <a:t>Typical </a:t>
            </a:r>
            <a:r>
              <a:rPr lang="en-US" dirty="0"/>
              <a:t>information that a decision support application might gather and present would be</a:t>
            </a:r>
            <a:r>
              <a:rPr lang="en-US" dirty="0" smtClean="0"/>
              <a:t>:</a:t>
            </a:r>
          </a:p>
          <a:p>
            <a:pPr marL="759143" lvl="1" indent="-457200">
              <a:buFont typeface="+mj-lt"/>
              <a:buAutoNum type="arabicParenR"/>
            </a:pPr>
            <a:r>
              <a:rPr lang="en-US" dirty="0" smtClean="0"/>
              <a:t>Comparative </a:t>
            </a:r>
            <a:r>
              <a:rPr lang="en-US" dirty="0"/>
              <a:t>sales figures between one week and the next</a:t>
            </a:r>
          </a:p>
          <a:p>
            <a:pPr marL="759143" lvl="1" indent="-457200">
              <a:buFont typeface="+mj-lt"/>
              <a:buAutoNum type="arabicParenR"/>
            </a:pPr>
            <a:r>
              <a:rPr lang="en-US" dirty="0"/>
              <a:t>Projected revenue figures based on new product sales assumptions</a:t>
            </a:r>
          </a:p>
          <a:p>
            <a:pPr marL="759143" lvl="1" indent="-457200">
              <a:buFont typeface="+mj-lt"/>
              <a:buAutoNum type="arabicParenR"/>
            </a:pPr>
            <a:r>
              <a:rPr lang="en-US" dirty="0"/>
              <a:t>The consequences of different decision alternatives, given past experience in a context that is described</a:t>
            </a:r>
          </a:p>
          <a:p>
            <a:pPr marL="759143" lvl="1" indent="-457200">
              <a:buFont typeface="+mj-lt"/>
              <a:buAutoNum type="arabicParenR"/>
            </a:pPr>
            <a:r>
              <a:rPr lang="en-US" dirty="0"/>
              <a:t>A decision support system may present information graphically and may include an expert system or artificial intelligence (</a:t>
            </a:r>
            <a:r>
              <a:rPr lang="en-US" dirty="0">
                <a:hlinkClick r:id="rId2"/>
              </a:rPr>
              <a:t>AI</a:t>
            </a:r>
            <a:r>
              <a:rPr lang="en-US" dirty="0"/>
              <a:t>). It may be aimed at business executives or some other group of </a:t>
            </a:r>
            <a:r>
              <a:rPr lang="en-US" dirty="0" smtClean="0"/>
              <a:t> Knowledge workers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3)Decision Support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11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1" y="990600"/>
            <a:ext cx="7924800" cy="5135563"/>
          </a:xfrm>
        </p:spPr>
        <p:txBody>
          <a:bodyPr/>
          <a:lstStyle/>
          <a:p>
            <a:r>
              <a:rPr lang="en-US" dirty="0" smtClean="0"/>
              <a:t>Provides rapid access to information</a:t>
            </a:r>
          </a:p>
          <a:p>
            <a:r>
              <a:rPr lang="en-US" dirty="0" smtClean="0"/>
              <a:t>Handles large amount of data from different sources</a:t>
            </a:r>
          </a:p>
          <a:p>
            <a:r>
              <a:rPr lang="en-US" dirty="0" smtClean="0"/>
              <a:t>Provides report and presentation flexibility</a:t>
            </a:r>
          </a:p>
          <a:p>
            <a:r>
              <a:rPr lang="en-US" dirty="0" smtClean="0"/>
              <a:t>Offer both textual and graphical orientation</a:t>
            </a:r>
          </a:p>
          <a:p>
            <a:r>
              <a:rPr lang="en-US" dirty="0" smtClean="0"/>
              <a:t>Support drill down analysis</a:t>
            </a:r>
          </a:p>
          <a:p>
            <a:r>
              <a:rPr lang="en-US" dirty="0" smtClean="0"/>
              <a:t>Perform complex ,sophisticated analysis </a:t>
            </a:r>
            <a:r>
              <a:rPr lang="en-US" dirty="0" err="1" smtClean="0"/>
              <a:t>aqnd</a:t>
            </a:r>
            <a:r>
              <a:rPr lang="en-US" dirty="0" smtClean="0"/>
              <a:t> comparisons using advanced s/w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52272"/>
          </a:xfrm>
        </p:spPr>
        <p:txBody>
          <a:bodyPr>
            <a:noAutofit/>
          </a:bodyPr>
          <a:lstStyle/>
          <a:p>
            <a:r>
              <a:rPr lang="en-US" sz="3200" dirty="0" smtClean="0"/>
              <a:t>Characteristics of Decision support system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109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42863"/>
            <a:ext cx="86201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503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153988"/>
            <a:ext cx="8083550" cy="663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045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599" cy="4525963"/>
          </a:xfrm>
        </p:spPr>
        <p:txBody>
          <a:bodyPr/>
          <a:lstStyle/>
          <a:p>
            <a:r>
              <a:rPr lang="en-US" dirty="0" smtClean="0"/>
              <a:t>What if analysis</a:t>
            </a:r>
          </a:p>
          <a:p>
            <a:r>
              <a:rPr lang="en-US" dirty="0" smtClean="0"/>
              <a:t>Sensitivity analysis</a:t>
            </a:r>
          </a:p>
          <a:p>
            <a:r>
              <a:rPr lang="en-US" dirty="0" smtClean="0"/>
              <a:t>Goal seeking analysis</a:t>
            </a:r>
          </a:p>
          <a:p>
            <a:r>
              <a:rPr lang="en-US" dirty="0" smtClean="0"/>
              <a:t>Optimization analysis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728472"/>
          </a:xfrm>
        </p:spPr>
        <p:txBody>
          <a:bodyPr>
            <a:noAutofit/>
          </a:bodyPr>
          <a:lstStyle/>
          <a:p>
            <a:r>
              <a:rPr lang="en-US" sz="3600" dirty="0" smtClean="0"/>
              <a:t>Activities in decision support system</a:t>
            </a:r>
            <a:br>
              <a:rPr lang="en-US" sz="3600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076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15400" cy="5562600"/>
          </a:xfrm>
        </p:spPr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VOYAGE-ESTIMATING DECISION SUPPORT SYSTEM</a:t>
            </a:r>
            <a:endParaRPr lang="en-US" sz="2800" dirty="0"/>
          </a:p>
        </p:txBody>
      </p:sp>
      <p:pic>
        <p:nvPicPr>
          <p:cNvPr id="7171" name="Picture 3" descr="C:\Program Files (x86)\Microsoft Office\MEDIA\CAGCAT10\j028575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48200"/>
            <a:ext cx="1824228" cy="112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aptop"/>
          <p:cNvSpPr>
            <a:spLocks noEditPoints="1" noChangeArrowheads="1"/>
          </p:cNvSpPr>
          <p:nvPr/>
        </p:nvSpPr>
        <p:spPr bwMode="auto">
          <a:xfrm>
            <a:off x="685800" y="2281646"/>
            <a:ext cx="1809750" cy="1362075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lowchart: Magnetic Disk 5"/>
          <p:cNvSpPr/>
          <p:nvPr/>
        </p:nvSpPr>
        <p:spPr>
          <a:xfrm>
            <a:off x="3744686" y="2353491"/>
            <a:ext cx="1371600" cy="202474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gnetic Disk 6"/>
          <p:cNvSpPr/>
          <p:nvPr/>
        </p:nvSpPr>
        <p:spPr>
          <a:xfrm>
            <a:off x="6855822" y="1354183"/>
            <a:ext cx="457200" cy="6096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Magnetic Disk 11"/>
          <p:cNvSpPr/>
          <p:nvPr/>
        </p:nvSpPr>
        <p:spPr>
          <a:xfrm>
            <a:off x="6906981" y="2259874"/>
            <a:ext cx="457200" cy="6096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Magnetic Disk 12"/>
          <p:cNvSpPr/>
          <p:nvPr/>
        </p:nvSpPr>
        <p:spPr>
          <a:xfrm>
            <a:off x="6915692" y="3085511"/>
            <a:ext cx="457200" cy="6096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Magnetic Disk 13"/>
          <p:cNvSpPr/>
          <p:nvPr/>
        </p:nvSpPr>
        <p:spPr>
          <a:xfrm>
            <a:off x="6906981" y="3925388"/>
            <a:ext cx="457200" cy="6096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Magnetic Disk 14"/>
          <p:cNvSpPr/>
          <p:nvPr/>
        </p:nvSpPr>
        <p:spPr>
          <a:xfrm>
            <a:off x="6979918" y="4926700"/>
            <a:ext cx="457200" cy="6096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2586228" y="2962682"/>
            <a:ext cx="1085850" cy="3139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5116285" y="2965360"/>
            <a:ext cx="1220287" cy="3139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>
            <a:off x="6336573" y="1630680"/>
            <a:ext cx="511629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>
            <a:off x="6355076" y="2490648"/>
            <a:ext cx="511629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>
            <a:off x="6355075" y="3323821"/>
            <a:ext cx="511629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>
            <a:off x="6370318" y="4153988"/>
            <a:ext cx="511629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6377932" y="5155300"/>
            <a:ext cx="511629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6370318" y="1706880"/>
            <a:ext cx="33745" cy="3524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744686" y="4648200"/>
            <a:ext cx="15131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Analytical</a:t>
            </a:r>
          </a:p>
          <a:p>
            <a:r>
              <a:rPr lang="en-US" sz="1400" dirty="0" smtClean="0"/>
              <a:t>Models</a:t>
            </a:r>
          </a:p>
          <a:p>
            <a:r>
              <a:rPr lang="en-US" sz="1400" dirty="0" smtClean="0"/>
              <a:t>database</a:t>
            </a:r>
            <a:endParaRPr lang="en-US" sz="1400" dirty="0"/>
          </a:p>
        </p:txBody>
      </p:sp>
      <p:sp>
        <p:nvSpPr>
          <p:cNvPr id="28" name="Down Arrow 27"/>
          <p:cNvSpPr/>
          <p:nvPr/>
        </p:nvSpPr>
        <p:spPr>
          <a:xfrm>
            <a:off x="1447800" y="3812176"/>
            <a:ext cx="304800" cy="722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066800" y="5769254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Online</a:t>
            </a:r>
          </a:p>
          <a:p>
            <a:r>
              <a:rPr lang="en-US" dirty="0" smtClean="0"/>
              <a:t>queries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62000" y="170688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PC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772400" y="1371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924800" y="1524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604313" y="128965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792571" y="14594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595348" y="1442051"/>
            <a:ext cx="1310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Ship file </a:t>
            </a:r>
            <a:r>
              <a:rPr lang="en-US" sz="1400" dirty="0" err="1" smtClean="0"/>
              <a:t>eg</a:t>
            </a:r>
            <a:r>
              <a:rPr lang="en-US" sz="1400" dirty="0" smtClean="0"/>
              <a:t> </a:t>
            </a:r>
            <a:r>
              <a:rPr lang="en-US" sz="1400" dirty="0" err="1" smtClean="0"/>
              <a:t>speed,capacity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7636581" y="2281646"/>
            <a:ext cx="1310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Port distance</a:t>
            </a:r>
          </a:p>
          <a:p>
            <a:r>
              <a:rPr lang="en-US" sz="1400" dirty="0" smtClean="0"/>
              <a:t>Restriction file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7437119" y="3085511"/>
            <a:ext cx="1477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fuel consumption cost file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7595348" y="4006019"/>
            <a:ext cx="1479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Ship charter hire history cost  file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7595348" y="4926700"/>
            <a:ext cx="1334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Port expense file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1199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219200"/>
            <a:ext cx="7670800" cy="4906963"/>
          </a:xfrm>
        </p:spPr>
        <p:txBody>
          <a:bodyPr/>
          <a:lstStyle/>
          <a:p>
            <a:r>
              <a:rPr lang="en-US" dirty="0" smtClean="0"/>
              <a:t>Voyage estimating system calculates financial and technical voyage details. It is based on analytical models.</a:t>
            </a:r>
          </a:p>
          <a:p>
            <a:r>
              <a:rPr lang="en-US" dirty="0" smtClean="0"/>
              <a:t>Financial calculations include :</a:t>
            </a:r>
          </a:p>
          <a:p>
            <a:pPr lvl="1"/>
            <a:r>
              <a:rPr lang="en-US" dirty="0" smtClean="0"/>
              <a:t>ship/time costs(fuel, labor, capital) ,freight rates for various types of cargo and port expenses</a:t>
            </a:r>
          </a:p>
          <a:p>
            <a:r>
              <a:rPr lang="en-US" dirty="0" smtClean="0"/>
              <a:t>Technical details include factor as:</a:t>
            </a:r>
          </a:p>
          <a:p>
            <a:pPr lvl="1"/>
            <a:r>
              <a:rPr lang="en-US" dirty="0" smtClean="0"/>
              <a:t>ship cargo capacity, speed ,port distances ,fuel and water consumption and loading patterns ( locations of cargo for different ports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338138"/>
            <a:ext cx="8229600" cy="7286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DSS:Example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7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1" y="1066800"/>
            <a:ext cx="7670800" cy="5059363"/>
          </a:xfrm>
        </p:spPr>
        <p:txBody>
          <a:bodyPr/>
          <a:lstStyle/>
          <a:p>
            <a:r>
              <a:rPr lang="en-US" sz="2800" dirty="0" smtClean="0"/>
              <a:t>The system can answer questions such as: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Given  a customer delivery schedule and an offered freight rate, which vessel should be assigned at what rate to maximize profits?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What is the optimal speed at which a particular vessel can optimize its profit and still meet its delivery schedule?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What is the optimal loading pattern for a ship bound for US west coast from Malaysia?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5227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Continued…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295400"/>
            <a:ext cx="7408333" cy="483076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system is not not model driven , focusing instead on extracting useful information to support decision making from massive quantities of data.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It uses special software to  analyze these data to determine the value , revenue potential and loyalty  of each customer so managers can make better decisions on how to target their marketing programs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system segments the customers into categories from “passionate experts” to “ value – minded family vacationers “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company then emails video clips that would appeal to each segment to  encourage more visits to its resort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8087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DSS : Intrawest(largest Ski operator  in north America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2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2400" dirty="0" smtClean="0"/>
              <a:t>Transaction processing system is a type of information system. </a:t>
            </a:r>
          </a:p>
          <a:p>
            <a:pPr>
              <a:buClrTx/>
            </a:pPr>
            <a:r>
              <a:rPr lang="en-US" sz="2400" dirty="0" smtClean="0"/>
              <a:t>TPSs </a:t>
            </a:r>
            <a:r>
              <a:rPr lang="en-US" sz="2400" dirty="0"/>
              <a:t>collect, store, modify and retrieve the </a:t>
            </a:r>
            <a:r>
              <a:rPr lang="en-US" sz="2400" dirty="0" smtClean="0"/>
              <a:t>transactions </a:t>
            </a:r>
            <a:r>
              <a:rPr lang="en-US" sz="2400" dirty="0"/>
              <a:t>of an </a:t>
            </a:r>
            <a:r>
              <a:rPr lang="en-US" sz="2400" dirty="0" smtClean="0"/>
              <a:t>organization.</a:t>
            </a:r>
          </a:p>
          <a:p>
            <a:pPr>
              <a:buClrTx/>
            </a:pPr>
            <a:r>
              <a:rPr lang="en-US" sz="2400" dirty="0" smtClean="0"/>
              <a:t>A </a:t>
            </a:r>
            <a:r>
              <a:rPr lang="en-US" sz="2400" dirty="0"/>
              <a:t>Transaction is an event that generates or modifies data that is eventually </a:t>
            </a:r>
            <a:r>
              <a:rPr lang="en-US" sz="2400" dirty="0" smtClean="0"/>
              <a:t>stored </a:t>
            </a:r>
            <a:r>
              <a:rPr lang="en-US" sz="2400" dirty="0"/>
              <a:t>an information system.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E.g</a:t>
            </a:r>
            <a:r>
              <a:rPr lang="en-US" sz="2400" dirty="0" smtClean="0"/>
              <a:t>: </a:t>
            </a:r>
            <a:r>
              <a:rPr lang="en-US" sz="2400" dirty="0"/>
              <a:t>Order entry system, </a:t>
            </a:r>
            <a:r>
              <a:rPr lang="en-US" sz="2400" dirty="0" err="1" smtClean="0"/>
              <a:t>cheque</a:t>
            </a:r>
            <a:r>
              <a:rPr lang="en-US" sz="2400" dirty="0" smtClean="0"/>
              <a:t>  processing </a:t>
            </a:r>
            <a:r>
              <a:rPr lang="en-US" sz="2400" dirty="0"/>
              <a:t>systems, accounts </a:t>
            </a:r>
            <a:r>
              <a:rPr lang="en-US" sz="2400" dirty="0" smtClean="0"/>
              <a:t>receivables </a:t>
            </a:r>
            <a:r>
              <a:rPr lang="en-US" sz="2400" dirty="0"/>
              <a:t>systems, payroll systems and ticket </a:t>
            </a:r>
            <a:r>
              <a:rPr lang="en-US" sz="2400" dirty="0" smtClean="0"/>
              <a:t>reservation </a:t>
            </a:r>
            <a:r>
              <a:rPr lang="en-US" sz="2400" dirty="0"/>
              <a:t>systems</a:t>
            </a:r>
          </a:p>
          <a:p>
            <a:r>
              <a:rPr lang="en-US" sz="2400" dirty="0" smtClean="0"/>
              <a:t>These </a:t>
            </a:r>
            <a:r>
              <a:rPr lang="en-US" sz="2400" dirty="0"/>
              <a:t>systems help any company to conduct operations and keep track of its </a:t>
            </a:r>
            <a:r>
              <a:rPr lang="en-US" sz="2400" dirty="0" smtClean="0"/>
              <a:t>activities.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1) Transaction processing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57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Issues at senior Management level:</a:t>
            </a:r>
          </a:p>
          <a:p>
            <a:pPr lvl="1"/>
            <a:r>
              <a:rPr lang="en-US" sz="2400" dirty="0" smtClean="0"/>
              <a:t>What will employment be in 5 </a:t>
            </a:r>
            <a:r>
              <a:rPr lang="en-US" sz="2400" dirty="0" err="1" smtClean="0"/>
              <a:t>yrs</a:t>
            </a:r>
            <a:r>
              <a:rPr lang="en-US" sz="2400" dirty="0" smtClean="0"/>
              <a:t> ?</a:t>
            </a:r>
          </a:p>
          <a:p>
            <a:pPr lvl="1"/>
            <a:r>
              <a:rPr lang="en-US" sz="2400" dirty="0" smtClean="0"/>
              <a:t>What are long term industry cost trends , where does our firm fit in?</a:t>
            </a:r>
          </a:p>
          <a:p>
            <a:pPr lvl="1"/>
            <a:r>
              <a:rPr lang="en-US" sz="2400" dirty="0" smtClean="0"/>
              <a:t>What products should we be making in  next 5 </a:t>
            </a:r>
            <a:r>
              <a:rPr lang="en-US" sz="2400" dirty="0" err="1" smtClean="0"/>
              <a:t>yrs</a:t>
            </a:r>
            <a:r>
              <a:rPr lang="en-US" sz="2400" dirty="0" smtClean="0"/>
              <a:t>?</a:t>
            </a:r>
          </a:p>
          <a:p>
            <a:pPr lvl="1"/>
            <a:r>
              <a:rPr lang="en-US" sz="2400" dirty="0" smtClean="0"/>
              <a:t>What new acquisitions would protect us from cyclical business swings ?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4) EXECUTIVE SUPPORT SYSTEMS FOR SENIOR MANAGEMENT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5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295400"/>
            <a:ext cx="7924799" cy="4830763"/>
          </a:xfrm>
        </p:spPr>
        <p:txBody>
          <a:bodyPr/>
          <a:lstStyle/>
          <a:p>
            <a:r>
              <a:rPr lang="en-US" dirty="0" smtClean="0"/>
              <a:t>Are tailored to individual executives</a:t>
            </a:r>
          </a:p>
          <a:p>
            <a:r>
              <a:rPr lang="en-US" dirty="0" smtClean="0"/>
              <a:t>Are easy to Use</a:t>
            </a:r>
          </a:p>
          <a:p>
            <a:r>
              <a:rPr lang="en-US" dirty="0" smtClean="0"/>
              <a:t>Have drill down abilities</a:t>
            </a:r>
          </a:p>
          <a:p>
            <a:r>
              <a:rPr lang="en-US" dirty="0" smtClean="0"/>
              <a:t>Support the need for the external data</a:t>
            </a:r>
          </a:p>
          <a:p>
            <a:r>
              <a:rPr lang="en-US" dirty="0" smtClean="0"/>
              <a:t>Can help with situations that have high degree of uncertainty</a:t>
            </a:r>
          </a:p>
          <a:p>
            <a:r>
              <a:rPr lang="en-US" dirty="0" smtClean="0"/>
              <a:t>Have a future orientation</a:t>
            </a:r>
          </a:p>
          <a:p>
            <a:r>
              <a:rPr lang="en-US" dirty="0" smtClean="0"/>
              <a:t>Are linked with value added </a:t>
            </a:r>
            <a:r>
              <a:rPr lang="en-US" smtClean="0"/>
              <a:t>business processes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Characteristics of ESS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8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458199" cy="5334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Addresses non routine decision requiring judgement , evaluation, and insight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Presents graphs and data from many sources through an interface that is easy  for senior managers to use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Incorporates data about external events such as new tax laws or competitors ,but  also draws a summarized information from internal MIS and DSS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It filters ,compresses and track critical data , displaying that data of greatest importance to senior managers.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607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Role of ESS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MODEL  OF AN EXECUTIVE SUPPORT SYSTEM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Program Files (x86)\Microsoft Office\MEDIA\CAGCAT10\j0292982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4664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42" y="34290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453685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2746" y="2966261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ESS</a:t>
            </a:r>
          </a:p>
          <a:p>
            <a:r>
              <a:rPr lang="en-US" sz="1200" dirty="0" smtClean="0"/>
              <a:t>Workstation/Portal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2966262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ESS</a:t>
            </a:r>
          </a:p>
          <a:p>
            <a:r>
              <a:rPr lang="en-US" sz="1200" dirty="0" smtClean="0"/>
              <a:t>Workstation/Portal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115167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ESS</a:t>
            </a:r>
          </a:p>
          <a:p>
            <a:r>
              <a:rPr lang="en-US" sz="1200" dirty="0" smtClean="0"/>
              <a:t>Workstation/Portal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964842" y="49530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Menus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Graphics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Communications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Digital Dashboards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086100" y="2550762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Menus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Graphics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Communications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Digital Dashboards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568225" y="48006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Menus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Graphics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Communications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Digital Dashboards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3779138"/>
            <a:ext cx="35030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Internal data	External data</a:t>
            </a:r>
          </a:p>
          <a:p>
            <a:endParaRPr lang="en-US" sz="2000" dirty="0" smtClean="0"/>
          </a:p>
          <a:p>
            <a:r>
              <a:rPr lang="en-US" sz="1200" dirty="0" smtClean="0"/>
              <a:t>TPS/MIS data		Dow Jones</a:t>
            </a:r>
          </a:p>
          <a:p>
            <a:r>
              <a:rPr lang="en-US" sz="1200" dirty="0" smtClean="0"/>
              <a:t>Financial data		Internet news feeds</a:t>
            </a:r>
          </a:p>
          <a:p>
            <a:r>
              <a:rPr lang="en-US" sz="1200" dirty="0" smtClean="0"/>
              <a:t>Office systems	Standard &amp; Poor</a:t>
            </a:r>
          </a:p>
          <a:p>
            <a:r>
              <a:rPr lang="en-US" sz="1200" dirty="0" err="1" smtClean="0"/>
              <a:t>Modelling</a:t>
            </a:r>
            <a:r>
              <a:rPr lang="en-US" sz="1200" dirty="0" smtClean="0"/>
              <a:t>/analysis</a:t>
            </a:r>
          </a:p>
          <a:p>
            <a:endParaRPr lang="en-US" sz="12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43200" y="3606085"/>
            <a:ext cx="365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400800" y="3657600"/>
            <a:ext cx="0" cy="1752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56079" y="3657600"/>
            <a:ext cx="0" cy="1710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43200" y="5368498"/>
            <a:ext cx="3657600" cy="4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191000" y="3381759"/>
            <a:ext cx="0" cy="224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385775" y="4513049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336442" y="4343400"/>
            <a:ext cx="4196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83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885825" y="0"/>
            <a:ext cx="7772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b="1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Essentials of Management Information Systems</a:t>
            </a:r>
          </a:p>
          <a:p>
            <a:pPr algn="ctr"/>
            <a:r>
              <a:rPr lang="en-US" altLang="en-US" sz="1600" b="1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Chapter 2 Information Systems in the Enterprise</a:t>
            </a:r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2533650" y="1111250"/>
            <a:ext cx="4221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 b="1" baseline="0">
                <a:solidFill>
                  <a:srgbClr val="008000"/>
                </a:solidFill>
              </a:rPr>
              <a:t>Types of Information Systems</a:t>
            </a:r>
          </a:p>
        </p:txBody>
      </p:sp>
      <p:grpSp>
        <p:nvGrpSpPr>
          <p:cNvPr id="79891" name="Group 19"/>
          <p:cNvGrpSpPr>
            <a:grpSpLocks/>
          </p:cNvGrpSpPr>
          <p:nvPr/>
        </p:nvGrpSpPr>
        <p:grpSpPr bwMode="auto">
          <a:xfrm>
            <a:off x="1389063" y="1582738"/>
            <a:ext cx="6365875" cy="5299075"/>
            <a:chOff x="875" y="805"/>
            <a:chExt cx="4010" cy="3338"/>
          </a:xfrm>
        </p:grpSpPr>
        <p:pic>
          <p:nvPicPr>
            <p:cNvPr id="79889" name="Picture 17" descr="laudonf02-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" y="805"/>
              <a:ext cx="4010" cy="2966"/>
            </a:xfrm>
            <a:prstGeom prst="rect">
              <a:avLst/>
            </a:prstGeom>
            <a:solidFill>
              <a:srgbClr val="E6E6E6"/>
            </a:solidFill>
          </p:spPr>
        </p:pic>
        <p:sp>
          <p:nvSpPr>
            <p:cNvPr id="79890" name="Text Box 18"/>
            <p:cNvSpPr txBox="1">
              <a:spLocks noChangeArrowheads="1"/>
            </p:cNvSpPr>
            <p:nvPr/>
          </p:nvSpPr>
          <p:spPr bwMode="auto">
            <a:xfrm>
              <a:off x="2364" y="3912"/>
              <a:ext cx="8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baseline="0">
                  <a:solidFill>
                    <a:srgbClr val="0336B7"/>
                  </a:solidFill>
                </a:rPr>
                <a:t>Figure 2-1</a:t>
              </a:r>
            </a:p>
          </p:txBody>
        </p:sp>
      </p:grpSp>
      <p:sp>
        <p:nvSpPr>
          <p:cNvPr id="79892" name="Text Box 20"/>
          <p:cNvSpPr txBox="1">
            <a:spLocks noChangeArrowheads="1"/>
          </p:cNvSpPr>
          <p:nvPr/>
        </p:nvSpPr>
        <p:spPr bwMode="auto">
          <a:xfrm>
            <a:off x="1962150" y="730250"/>
            <a:ext cx="5554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baseline="0">
                <a:solidFill>
                  <a:srgbClr val="CCECFF"/>
                </a:solidFill>
              </a:rPr>
              <a:t>KEY SYSTEM APPLICATIONS IN THE ORGANIZATION</a:t>
            </a:r>
          </a:p>
        </p:txBody>
      </p:sp>
    </p:spTree>
    <p:extLst>
      <p:ext uri="{BB962C8B-B14F-4D97-AF65-F5344CB8AC3E}">
        <p14:creationId xmlns:p14="http://schemas.microsoft.com/office/powerpoint/2010/main" val="1212532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885825" y="0"/>
            <a:ext cx="7772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b="1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Essentials of Management Information Systems</a:t>
            </a:r>
          </a:p>
          <a:p>
            <a:pPr algn="ctr"/>
            <a:r>
              <a:rPr lang="en-US" altLang="en-US" sz="1600" b="1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Chapter 2 Information Systems in the Enterprise</a:t>
            </a:r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2619375" y="723900"/>
            <a:ext cx="4232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baseline="0">
                <a:solidFill>
                  <a:srgbClr val="CCECFF"/>
                </a:solidFill>
              </a:rPr>
              <a:t>TYPES OF INFORMATION SYSTEMS</a:t>
            </a:r>
          </a:p>
        </p:txBody>
      </p:sp>
      <p:grpSp>
        <p:nvGrpSpPr>
          <p:cNvPr id="184330" name="Group 10"/>
          <p:cNvGrpSpPr>
            <a:grpSpLocks/>
          </p:cNvGrpSpPr>
          <p:nvPr/>
        </p:nvGrpSpPr>
        <p:grpSpPr bwMode="auto">
          <a:xfrm>
            <a:off x="1739900" y="1212850"/>
            <a:ext cx="5883275" cy="5516563"/>
            <a:chOff x="1096" y="668"/>
            <a:chExt cx="3706" cy="3475"/>
          </a:xfrm>
        </p:grpSpPr>
        <p:pic>
          <p:nvPicPr>
            <p:cNvPr id="184326" name="Picture 6" descr="laudonf02-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6" y="668"/>
              <a:ext cx="3706" cy="3238"/>
            </a:xfrm>
            <a:prstGeom prst="rect">
              <a:avLst/>
            </a:prstGeom>
            <a:solidFill>
              <a:srgbClr val="E6E6E6"/>
            </a:solidFill>
          </p:spPr>
        </p:pic>
        <p:sp>
          <p:nvSpPr>
            <p:cNvPr id="184327" name="Text Box 7"/>
            <p:cNvSpPr txBox="1">
              <a:spLocks noChangeArrowheads="1"/>
            </p:cNvSpPr>
            <p:nvPr/>
          </p:nvSpPr>
          <p:spPr bwMode="auto">
            <a:xfrm>
              <a:off x="2364" y="3912"/>
              <a:ext cx="8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baseline="0">
                  <a:solidFill>
                    <a:srgbClr val="0336B7"/>
                  </a:solidFill>
                </a:rPr>
                <a:t>Figure 2-2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253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885825" y="0"/>
            <a:ext cx="7772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b="1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Essentials of Management Information Systems</a:t>
            </a:r>
          </a:p>
          <a:p>
            <a:pPr algn="ctr"/>
            <a:r>
              <a:rPr lang="en-US" altLang="en-US" sz="1600" b="1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Chapter 2 Information Systems in the Enterprise</a:t>
            </a:r>
          </a:p>
        </p:txBody>
      </p:sp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2206625" y="711200"/>
            <a:ext cx="4987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baseline="0">
                <a:solidFill>
                  <a:srgbClr val="CCECFF"/>
                </a:solidFill>
              </a:rPr>
              <a:t>INTERRELATIONSHIPS AMONG SYSTEMS</a:t>
            </a:r>
          </a:p>
        </p:txBody>
      </p:sp>
      <p:grpSp>
        <p:nvGrpSpPr>
          <p:cNvPr id="198666" name="Group 10"/>
          <p:cNvGrpSpPr>
            <a:grpSpLocks/>
          </p:cNvGrpSpPr>
          <p:nvPr/>
        </p:nvGrpSpPr>
        <p:grpSpPr bwMode="auto">
          <a:xfrm>
            <a:off x="2262188" y="1163638"/>
            <a:ext cx="5138737" cy="5527675"/>
            <a:chOff x="1425" y="661"/>
            <a:chExt cx="3237" cy="3482"/>
          </a:xfrm>
        </p:grpSpPr>
        <p:sp>
          <p:nvSpPr>
            <p:cNvPr id="198661" name="Text Box 5"/>
            <p:cNvSpPr txBox="1">
              <a:spLocks noChangeArrowheads="1"/>
            </p:cNvSpPr>
            <p:nvPr/>
          </p:nvSpPr>
          <p:spPr bwMode="auto">
            <a:xfrm>
              <a:off x="2364" y="3912"/>
              <a:ext cx="8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6E6E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baseline="0">
                  <a:solidFill>
                    <a:srgbClr val="0336B7"/>
                  </a:solidFill>
                </a:rPr>
                <a:t>Figure 2-9</a:t>
              </a:r>
            </a:p>
          </p:txBody>
        </p:sp>
        <p:pic>
          <p:nvPicPr>
            <p:cNvPr id="198663" name="Picture 7" descr="laudonf02-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" y="661"/>
              <a:ext cx="3237" cy="3279"/>
            </a:xfrm>
            <a:prstGeom prst="rect">
              <a:avLst/>
            </a:prstGeom>
            <a:solidFill>
              <a:srgbClr val="E6E6E6"/>
            </a:solidFill>
          </p:spPr>
        </p:pic>
      </p:grpSp>
    </p:spTree>
    <p:extLst>
      <p:ext uri="{BB962C8B-B14F-4D97-AF65-F5344CB8AC3E}">
        <p14:creationId xmlns:p14="http://schemas.microsoft.com/office/powerpoint/2010/main" val="2555852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54" name="Picture 2" descr="ole16708_cut1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001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296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43858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915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PAYROLL TPS</a:t>
            </a:r>
            <a:endParaRPr lang="en-US" sz="3600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1147293" y="2853744"/>
            <a:ext cx="905814" cy="9906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3429000" y="2625144"/>
            <a:ext cx="2286000" cy="1447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Payroll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System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33493"/>
            <a:ext cx="914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owchart: Punched Tape 11"/>
          <p:cNvSpPr/>
          <p:nvPr/>
        </p:nvSpPr>
        <p:spPr>
          <a:xfrm>
            <a:off x="7162800" y="3082344"/>
            <a:ext cx="914400" cy="533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733800" y="4153437"/>
            <a:ext cx="0" cy="880056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5" idx="1"/>
          </p:cNvCxnSpPr>
          <p:nvPr/>
        </p:nvCxnSpPr>
        <p:spPr>
          <a:xfrm>
            <a:off x="2053107" y="3349044"/>
            <a:ext cx="1375893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600200" y="1981200"/>
            <a:ext cx="22860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886200" y="1981200"/>
            <a:ext cx="0" cy="643944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105400" y="1981200"/>
            <a:ext cx="0" cy="643944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105400" y="1981200"/>
            <a:ext cx="2514600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753100" y="3349581"/>
            <a:ext cx="1409700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/>
          <p:cNvCxnSpPr/>
          <p:nvPr/>
        </p:nvCxnSpPr>
        <p:spPr>
          <a:xfrm>
            <a:off x="5151549" y="4079383"/>
            <a:ext cx="0" cy="102816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Straight Arrow Connector 1027"/>
          <p:cNvCxnSpPr/>
          <p:nvPr/>
        </p:nvCxnSpPr>
        <p:spPr>
          <a:xfrm>
            <a:off x="5151549" y="5107546"/>
            <a:ext cx="1981200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Connector 1029"/>
          <p:cNvCxnSpPr/>
          <p:nvPr/>
        </p:nvCxnSpPr>
        <p:spPr>
          <a:xfrm>
            <a:off x="4735132" y="4072944"/>
            <a:ext cx="0" cy="156156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Straight Arrow Connector 1031"/>
          <p:cNvCxnSpPr/>
          <p:nvPr/>
        </p:nvCxnSpPr>
        <p:spPr>
          <a:xfrm>
            <a:off x="4735132" y="5634507"/>
            <a:ext cx="2427668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TextBox 1032"/>
          <p:cNvSpPr txBox="1"/>
          <p:nvPr/>
        </p:nvSpPr>
        <p:spPr>
          <a:xfrm>
            <a:off x="914400" y="16002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EMPLOYEE DATA</a:t>
            </a:r>
            <a:endParaRPr lang="en-US" sz="1200" dirty="0"/>
          </a:p>
        </p:txBody>
      </p:sp>
      <p:sp>
        <p:nvSpPr>
          <p:cNvPr id="1034" name="TextBox 1033"/>
          <p:cNvSpPr txBox="1"/>
          <p:nvPr/>
        </p:nvSpPr>
        <p:spPr>
          <a:xfrm>
            <a:off x="152399" y="3082344"/>
            <a:ext cx="994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Employee /file</a:t>
            </a:r>
          </a:p>
          <a:p>
            <a:r>
              <a:rPr lang="en-US" sz="1200" dirty="0" smtClean="0"/>
              <a:t>database</a:t>
            </a:r>
            <a:endParaRPr lang="en-US" sz="1200" dirty="0"/>
          </a:p>
        </p:txBody>
      </p:sp>
      <p:sp>
        <p:nvSpPr>
          <p:cNvPr id="1035" name="TextBox 1034"/>
          <p:cNvSpPr txBox="1"/>
          <p:nvPr/>
        </p:nvSpPr>
        <p:spPr>
          <a:xfrm>
            <a:off x="5562600" y="14478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 general ledger</a:t>
            </a:r>
            <a:endParaRPr lang="en-US" sz="1200" dirty="0"/>
          </a:p>
        </p:txBody>
      </p:sp>
      <p:sp>
        <p:nvSpPr>
          <p:cNvPr id="1036" name="TextBox 1035"/>
          <p:cNvSpPr txBox="1"/>
          <p:nvPr/>
        </p:nvSpPr>
        <p:spPr>
          <a:xfrm>
            <a:off x="6591300" y="3844344"/>
            <a:ext cx="232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Management</a:t>
            </a:r>
          </a:p>
          <a:p>
            <a:pPr algn="ctr"/>
            <a:r>
              <a:rPr lang="en-US" sz="1200" dirty="0" smtClean="0"/>
              <a:t>reports</a:t>
            </a:r>
            <a:endParaRPr lang="en-US" sz="1200" dirty="0"/>
          </a:p>
        </p:txBody>
      </p:sp>
      <p:sp>
        <p:nvSpPr>
          <p:cNvPr id="1037" name="TextBox 1036"/>
          <p:cNvSpPr txBox="1"/>
          <p:nvPr/>
        </p:nvSpPr>
        <p:spPr>
          <a:xfrm>
            <a:off x="5753100" y="4593465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 government</a:t>
            </a:r>
          </a:p>
          <a:p>
            <a:r>
              <a:rPr lang="en-US" sz="1200" dirty="0" smtClean="0"/>
              <a:t>agencies</a:t>
            </a:r>
            <a:endParaRPr lang="en-US" sz="1200" dirty="0"/>
          </a:p>
        </p:txBody>
      </p:sp>
      <p:sp>
        <p:nvSpPr>
          <p:cNvPr id="1038" name="TextBox 1037"/>
          <p:cNvSpPr txBox="1"/>
          <p:nvPr/>
        </p:nvSpPr>
        <p:spPr>
          <a:xfrm>
            <a:off x="5448300" y="5275993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Employee paychecks</a:t>
            </a:r>
            <a:endParaRPr lang="en-US" sz="1200" dirty="0"/>
          </a:p>
        </p:txBody>
      </p:sp>
      <p:sp>
        <p:nvSpPr>
          <p:cNvPr id="1039" name="TextBox 1038"/>
          <p:cNvSpPr txBox="1"/>
          <p:nvPr/>
        </p:nvSpPr>
        <p:spPr>
          <a:xfrm>
            <a:off x="3200400" y="5867400"/>
            <a:ext cx="1534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Online</a:t>
            </a:r>
          </a:p>
          <a:p>
            <a:r>
              <a:rPr lang="en-US" sz="1200" dirty="0" smtClean="0"/>
              <a:t>queries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649845" y="4072944"/>
            <a:ext cx="1483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Employee number</a:t>
            </a:r>
          </a:p>
          <a:p>
            <a:r>
              <a:rPr lang="en-US" sz="1200" dirty="0" smtClean="0"/>
              <a:t>Address</a:t>
            </a:r>
          </a:p>
          <a:p>
            <a:r>
              <a:rPr lang="en-US" sz="1200" dirty="0" smtClean="0"/>
              <a:t>Pa rate</a:t>
            </a:r>
          </a:p>
          <a:p>
            <a:r>
              <a:rPr lang="en-US" sz="1200" dirty="0" smtClean="0"/>
              <a:t>Gross pay</a:t>
            </a:r>
          </a:p>
          <a:p>
            <a:r>
              <a:rPr lang="en-US" sz="1200" dirty="0" smtClean="0"/>
              <a:t>Federal tax</a:t>
            </a:r>
          </a:p>
          <a:p>
            <a:r>
              <a:rPr lang="en-US" sz="1200" dirty="0" smtClean="0"/>
              <a:t>Medicare</a:t>
            </a:r>
          </a:p>
          <a:p>
            <a:r>
              <a:rPr lang="en-US" sz="1200" dirty="0" smtClean="0"/>
              <a:t>State tax</a:t>
            </a:r>
          </a:p>
          <a:p>
            <a:r>
              <a:rPr lang="en-US" sz="1200" dirty="0" smtClean="0"/>
              <a:t>Net pay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4297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22437"/>
            <a:ext cx="7941733" cy="4525963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A TPS records internal and external  transactions for a company. It is a repository of data that is frequently accessed by other systems</a:t>
            </a:r>
          </a:p>
          <a:p>
            <a:r>
              <a:rPr lang="en-US" sz="2000" dirty="0" smtClean="0"/>
              <a:t>A TPS performs routine , repetitive tasks .It is mostly used by lower level managers to make operational decisions</a:t>
            </a:r>
          </a:p>
          <a:p>
            <a:r>
              <a:rPr lang="en-US" sz="2000" dirty="0" smtClean="0"/>
              <a:t>Transactions can be recorded in batch mode or online. In batch mode the  files are updated periodically. In online mode , each transaction is recorded as it occurs</a:t>
            </a:r>
          </a:p>
          <a:p>
            <a:r>
              <a:rPr lang="en-US" sz="2000" dirty="0" smtClean="0"/>
              <a:t>There are six steps in processing a transaction:</a:t>
            </a:r>
          </a:p>
          <a:p>
            <a:pPr marL="644843" lvl="1" indent="-342900">
              <a:buFont typeface="+mj-lt"/>
              <a:buAutoNum type="arabicPeriod"/>
            </a:pPr>
            <a:r>
              <a:rPr lang="en-US" sz="1800" dirty="0" smtClean="0"/>
              <a:t>data entry ,</a:t>
            </a:r>
          </a:p>
          <a:p>
            <a:pPr marL="644843" lvl="1" indent="-342900">
              <a:buFont typeface="+mj-lt"/>
              <a:buAutoNum type="arabicPeriod"/>
            </a:pPr>
            <a:r>
              <a:rPr lang="en-US" sz="1800" dirty="0" smtClean="0"/>
              <a:t>data validation , </a:t>
            </a:r>
          </a:p>
          <a:p>
            <a:pPr marL="644843" lvl="1" indent="-342900">
              <a:buFont typeface="+mj-lt"/>
              <a:buAutoNum type="arabicPeriod"/>
            </a:pPr>
            <a:r>
              <a:rPr lang="en-US" sz="1800" dirty="0" smtClean="0"/>
              <a:t>data processing  and </a:t>
            </a:r>
          </a:p>
          <a:p>
            <a:pPr marL="644843" lvl="1" indent="-342900">
              <a:buFont typeface="+mj-lt"/>
              <a:buAutoNum type="arabicPeriod"/>
            </a:pPr>
            <a:r>
              <a:rPr lang="en-US" sz="1800" dirty="0" smtClean="0"/>
              <a:t>revalidation , </a:t>
            </a:r>
          </a:p>
          <a:p>
            <a:pPr marL="644843" lvl="1" indent="-342900">
              <a:buFont typeface="+mj-lt"/>
              <a:buAutoNum type="arabicPeriod"/>
            </a:pPr>
            <a:r>
              <a:rPr lang="en-US" sz="1800" dirty="0" smtClean="0"/>
              <a:t>storage – output generation and </a:t>
            </a:r>
          </a:p>
          <a:p>
            <a:pPr marL="644843" lvl="1" indent="-342900">
              <a:buFont typeface="+mj-lt"/>
              <a:buAutoNum type="arabicPeriod"/>
            </a:pPr>
            <a:r>
              <a:rPr lang="en-US" sz="1800" dirty="0" smtClean="0"/>
              <a:t>query support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TPS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42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95400"/>
            <a:ext cx="8077199" cy="48307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Process  data generated  by and about transactions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Maintain a high degree of accuracy and integrity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Avoid processing fraudulent transactions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Produce timely user responses and reports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Increase labor efficiency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Help improve customer service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Help build and maintain customer loyalty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Achieve competitive advantage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</p:spPr>
        <p:txBody>
          <a:bodyPr/>
          <a:lstStyle/>
          <a:p>
            <a:r>
              <a:rPr lang="en-US" dirty="0" smtClean="0"/>
              <a:t>Objectives of TPS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5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Online system:</a:t>
            </a:r>
            <a:endParaRPr lang="en-US" dirty="0"/>
          </a:p>
          <a:p>
            <a:pPr lvl="1"/>
            <a:r>
              <a:rPr lang="en-US" dirty="0"/>
              <a:t>it involves a direct connection between the operator and TPS </a:t>
            </a:r>
            <a:r>
              <a:rPr lang="en-US" dirty="0" smtClean="0"/>
              <a:t>program , they </a:t>
            </a:r>
            <a:r>
              <a:rPr lang="en-US" dirty="0"/>
              <a:t>provide immediate result </a:t>
            </a:r>
            <a:r>
              <a:rPr lang="en-US" dirty="0" err="1" smtClean="0"/>
              <a:t>eg</a:t>
            </a:r>
            <a:r>
              <a:rPr lang="en-US" dirty="0" smtClean="0"/>
              <a:t> . An </a:t>
            </a:r>
            <a:r>
              <a:rPr lang="en-US" dirty="0"/>
              <a:t>order arrive by telephone call </a:t>
            </a:r>
            <a:r>
              <a:rPr lang="en-US" dirty="0" smtClean="0"/>
              <a:t>it is </a:t>
            </a:r>
            <a:r>
              <a:rPr lang="en-US" dirty="0"/>
              <a:t>processed at that moment and results are produced</a:t>
            </a:r>
          </a:p>
          <a:p>
            <a:r>
              <a:rPr lang="en-US" dirty="0"/>
              <a:t>Batch processing:</a:t>
            </a:r>
          </a:p>
          <a:p>
            <a:pPr lvl="1"/>
            <a:r>
              <a:rPr lang="en-US" dirty="0"/>
              <a:t>it is the second type of TPS ,where transactions are grouped together and </a:t>
            </a:r>
            <a:r>
              <a:rPr lang="en-US" dirty="0" smtClean="0"/>
              <a:t>processed </a:t>
            </a:r>
            <a:r>
              <a:rPr lang="en-US" dirty="0"/>
              <a:t>as a unit</a:t>
            </a:r>
          </a:p>
          <a:p>
            <a:pPr lvl="1"/>
            <a:r>
              <a:rPr lang="en-US" dirty="0"/>
              <a:t>for </a:t>
            </a:r>
            <a:r>
              <a:rPr lang="en-US" dirty="0" err="1"/>
              <a:t>eg</a:t>
            </a:r>
            <a:r>
              <a:rPr lang="en-US" dirty="0"/>
              <a:t>: a </a:t>
            </a:r>
            <a:r>
              <a:rPr lang="en-US" dirty="0" err="1"/>
              <a:t>cheque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proccesing</a:t>
            </a:r>
            <a:r>
              <a:rPr lang="en-US" dirty="0" smtClean="0"/>
              <a:t> system </a:t>
            </a:r>
            <a:r>
              <a:rPr lang="en-US" dirty="0"/>
              <a:t>in a bank all the </a:t>
            </a:r>
            <a:r>
              <a:rPr lang="en-US" dirty="0" err="1"/>
              <a:t>cheque</a:t>
            </a:r>
            <a:r>
              <a:rPr lang="en-US" dirty="0"/>
              <a:t> received in a particular day are grouped together. </a:t>
            </a:r>
            <a:r>
              <a:rPr lang="en-US" dirty="0" smtClean="0"/>
              <a:t>They </a:t>
            </a:r>
            <a:r>
              <a:rPr lang="en-US" dirty="0"/>
              <a:t>are then sorted by the account no and processed in a batch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TYPES </a:t>
            </a:r>
            <a:r>
              <a:rPr lang="en-US" dirty="0"/>
              <a:t>OF TPS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87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Batch transaction processing:</a:t>
            </a:r>
          </a:p>
          <a:p>
            <a:pPr lvl="1"/>
            <a:r>
              <a:rPr lang="en-US" dirty="0" err="1" smtClean="0"/>
              <a:t>Cheque</a:t>
            </a:r>
            <a:r>
              <a:rPr lang="en-US" dirty="0" smtClean="0"/>
              <a:t> clearance  :</a:t>
            </a:r>
            <a:r>
              <a:rPr lang="en-US" dirty="0"/>
              <a:t>written order asking bank to pay money to a person</a:t>
            </a:r>
          </a:p>
          <a:p>
            <a:pPr lvl="1"/>
            <a:r>
              <a:rPr lang="en-US" dirty="0"/>
              <a:t>Bill generation : an invoice for general services provided to the customers</a:t>
            </a:r>
          </a:p>
          <a:p>
            <a:pPr lvl="1"/>
            <a:r>
              <a:rPr lang="en-US" dirty="0" smtClean="0"/>
              <a:t>credit </a:t>
            </a:r>
            <a:r>
              <a:rPr lang="en-US" dirty="0"/>
              <a:t>card sales </a:t>
            </a:r>
            <a:r>
              <a:rPr lang="en-US" dirty="0" smtClean="0"/>
              <a:t>transaction</a:t>
            </a:r>
          </a:p>
          <a:p>
            <a:r>
              <a:rPr lang="en-US" dirty="0"/>
              <a:t>Examples of real time transaction </a:t>
            </a:r>
            <a:r>
              <a:rPr lang="en-US" dirty="0" smtClean="0"/>
              <a:t>processing:</a:t>
            </a:r>
            <a:endParaRPr lang="en-US" dirty="0"/>
          </a:p>
          <a:p>
            <a:pPr lvl="1"/>
            <a:r>
              <a:rPr lang="en-US" dirty="0"/>
              <a:t>reservation systems; set aside service/product for future use</a:t>
            </a:r>
          </a:p>
          <a:p>
            <a:pPr lvl="1"/>
            <a:r>
              <a:rPr lang="en-US" dirty="0"/>
              <a:t>point -of-sale (POS) terminals ;sells goods/services</a:t>
            </a:r>
          </a:p>
          <a:p>
            <a:pPr lvl="1"/>
            <a:r>
              <a:rPr lang="en-US" dirty="0" smtClean="0"/>
              <a:t>library </a:t>
            </a:r>
            <a:r>
              <a:rPr lang="en-US" dirty="0"/>
              <a:t>loan </a:t>
            </a:r>
            <a:r>
              <a:rPr lang="en-US" dirty="0" smtClean="0"/>
              <a:t>system ; keeps </a:t>
            </a:r>
            <a:r>
              <a:rPr lang="en-US" dirty="0"/>
              <a:t>track of items borrowed from 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83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3489</TotalTime>
  <Words>1401</Words>
  <Application>Microsoft Office PowerPoint</Application>
  <PresentationFormat>On-screen Show (4:3)</PresentationFormat>
  <Paragraphs>228</Paragraphs>
  <Slides>37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Waveform</vt:lpstr>
      <vt:lpstr>PowerPoint Presentation</vt:lpstr>
      <vt:lpstr>TYPES OF INFORMATION SYSTEMS</vt:lpstr>
      <vt:lpstr>1) Transaction processing system</vt:lpstr>
      <vt:lpstr>PowerPoint Presentation</vt:lpstr>
      <vt:lpstr>A PAYROLL TPS</vt:lpstr>
      <vt:lpstr> TPS CHARACTERISTICS</vt:lpstr>
      <vt:lpstr>Objectives of TPS</vt:lpstr>
      <vt:lpstr> TYPES OF TPS </vt:lpstr>
      <vt:lpstr>More Examples</vt:lpstr>
      <vt:lpstr> Difference between real time and Batch </vt:lpstr>
      <vt:lpstr>2) MIS</vt:lpstr>
      <vt:lpstr>Characteristics of MIS</vt:lpstr>
      <vt:lpstr>PowerPoint Presentation</vt:lpstr>
      <vt:lpstr>PowerPoint Presentation</vt:lpstr>
      <vt:lpstr>MIS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3)Decision Support System</vt:lpstr>
      <vt:lpstr>Characteristics of Decision support system</vt:lpstr>
      <vt:lpstr>PowerPoint Presentation</vt:lpstr>
      <vt:lpstr>PowerPoint Presentation</vt:lpstr>
      <vt:lpstr>Activities in decision support system </vt:lpstr>
      <vt:lpstr>VOYAGE-ESTIMATING DECISION SUPPORT SYSTEM</vt:lpstr>
      <vt:lpstr>DSS:Example</vt:lpstr>
      <vt:lpstr>Continued…</vt:lpstr>
      <vt:lpstr>DSS : Intrawest(largest Ski operator  in north America</vt:lpstr>
      <vt:lpstr>4) EXECUTIVE SUPPORT SYSTEMS FOR SENIOR MANAGEMENT</vt:lpstr>
      <vt:lpstr>Characteristics of ESS</vt:lpstr>
      <vt:lpstr>Role of ESS</vt:lpstr>
      <vt:lpstr>MODEL  OF AN EXECUTIVE SUPPORT SYSTEM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USE OF INFORMATION TECHNOLOGY</dc:title>
  <dc:creator>Anuradha</dc:creator>
  <cp:lastModifiedBy>MOE_Student</cp:lastModifiedBy>
  <cp:revision>214</cp:revision>
  <cp:lastPrinted>2015-09-21T14:28:28Z</cp:lastPrinted>
  <dcterms:created xsi:type="dcterms:W3CDTF">2012-07-09T05:16:53Z</dcterms:created>
  <dcterms:modified xsi:type="dcterms:W3CDTF">2015-09-21T14:29:11Z</dcterms:modified>
</cp:coreProperties>
</file>