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72"/>
  </p:notesMasterIdLst>
  <p:sldIdLst>
    <p:sldId id="256" r:id="rId2"/>
    <p:sldId id="271" r:id="rId3"/>
    <p:sldId id="281" r:id="rId4"/>
    <p:sldId id="282" r:id="rId5"/>
    <p:sldId id="275" r:id="rId6"/>
    <p:sldId id="278" r:id="rId7"/>
    <p:sldId id="276" r:id="rId8"/>
    <p:sldId id="257" r:id="rId9"/>
    <p:sldId id="301" r:id="rId10"/>
    <p:sldId id="279" r:id="rId11"/>
    <p:sldId id="283" r:id="rId12"/>
    <p:sldId id="284" r:id="rId13"/>
    <p:sldId id="285" r:id="rId14"/>
    <p:sldId id="286" r:id="rId15"/>
    <p:sldId id="287" r:id="rId16"/>
    <p:sldId id="288" r:id="rId17"/>
    <p:sldId id="289" r:id="rId18"/>
    <p:sldId id="290" r:id="rId19"/>
    <p:sldId id="258" r:id="rId20"/>
    <p:sldId id="291" r:id="rId21"/>
    <p:sldId id="292" r:id="rId22"/>
    <p:sldId id="293" r:id="rId23"/>
    <p:sldId id="294" r:id="rId24"/>
    <p:sldId id="295" r:id="rId25"/>
    <p:sldId id="296" r:id="rId26"/>
    <p:sldId id="297" r:id="rId27"/>
    <p:sldId id="330" r:id="rId28"/>
    <p:sldId id="298" r:id="rId29"/>
    <p:sldId id="299" r:id="rId30"/>
    <p:sldId id="302" r:id="rId31"/>
    <p:sldId id="273" r:id="rId32"/>
    <p:sldId id="304" r:id="rId33"/>
    <p:sldId id="305" r:id="rId34"/>
    <p:sldId id="306" r:id="rId35"/>
    <p:sldId id="303" r:id="rId36"/>
    <p:sldId id="308" r:id="rId37"/>
    <p:sldId id="309" r:id="rId38"/>
    <p:sldId id="328" r:id="rId39"/>
    <p:sldId id="331" r:id="rId40"/>
    <p:sldId id="332" r:id="rId41"/>
    <p:sldId id="333" r:id="rId42"/>
    <p:sldId id="335" r:id="rId43"/>
    <p:sldId id="307" r:id="rId44"/>
    <p:sldId id="310" r:id="rId45"/>
    <p:sldId id="311" r:id="rId46"/>
    <p:sldId id="312" r:id="rId47"/>
    <p:sldId id="313" r:id="rId48"/>
    <p:sldId id="314" r:id="rId49"/>
    <p:sldId id="315" r:id="rId50"/>
    <p:sldId id="322" r:id="rId51"/>
    <p:sldId id="316" r:id="rId52"/>
    <p:sldId id="317" r:id="rId53"/>
    <p:sldId id="318" r:id="rId54"/>
    <p:sldId id="319" r:id="rId55"/>
    <p:sldId id="320" r:id="rId56"/>
    <p:sldId id="321" r:id="rId57"/>
    <p:sldId id="323" r:id="rId58"/>
    <p:sldId id="324" r:id="rId59"/>
    <p:sldId id="336" r:id="rId60"/>
    <p:sldId id="325" r:id="rId61"/>
    <p:sldId id="326" r:id="rId62"/>
    <p:sldId id="259" r:id="rId63"/>
    <p:sldId id="337" r:id="rId64"/>
    <p:sldId id="338" r:id="rId65"/>
    <p:sldId id="339" r:id="rId66"/>
    <p:sldId id="264" r:id="rId67"/>
    <p:sldId id="265" r:id="rId68"/>
    <p:sldId id="270" r:id="rId69"/>
    <p:sldId id="274" r:id="rId70"/>
    <p:sldId id="269" r:id="rId7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804" autoAdjust="0"/>
  </p:normalViewPr>
  <p:slideViewPr>
    <p:cSldViewPr>
      <p:cViewPr varScale="1">
        <p:scale>
          <a:sx n="54" d="100"/>
          <a:sy n="54" d="100"/>
        </p:scale>
        <p:origin x="-960" y="-67"/>
      </p:cViewPr>
      <p:guideLst>
        <p:guide orient="horz" pos="2160"/>
        <p:guide pos="2880"/>
      </p:guideLst>
    </p:cSldViewPr>
  </p:slideViewPr>
  <p:notesTextViewPr>
    <p:cViewPr>
      <p:scale>
        <a:sx n="100" d="100"/>
        <a:sy n="100" d="100"/>
      </p:scale>
      <p:origin x="0" y="24"/>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TT"/>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B883CDAA-FE58-4199-9E66-EC842F990240}" type="datetimeFigureOut">
              <a:rPr lang="en-US"/>
              <a:pPr>
                <a:defRPr/>
              </a:pPr>
              <a:t>11/19/2013</a:t>
            </a:fld>
            <a:endParaRPr lang="en-TT"/>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TT"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TT"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TT"/>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CABB0F97-82D1-4372-9D4D-7A548384B87D}" type="slidenum">
              <a:rPr lang="en-TT"/>
              <a:pPr>
                <a:defRPr/>
              </a:pPr>
              <a:t>‹#›</a:t>
            </a:fld>
            <a:endParaRPr lang="en-TT"/>
          </a:p>
        </p:txBody>
      </p:sp>
    </p:spTree>
    <p:extLst>
      <p:ext uri="{BB962C8B-B14F-4D97-AF65-F5344CB8AC3E}">
        <p14:creationId xmlns:p14="http://schemas.microsoft.com/office/powerpoint/2010/main" val="1983520424"/>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lide Image Placeholder 1"/>
          <p:cNvSpPr>
            <a:spLocks noGrp="1" noRot="1" noChangeAspect="1" noTextEdit="1"/>
          </p:cNvSpPr>
          <p:nvPr>
            <p:ph type="sldImg"/>
          </p:nvPr>
        </p:nvSpPr>
        <p:spPr bwMode="auto">
          <a:noFill/>
          <a:ln>
            <a:solidFill>
              <a:srgbClr val="000000"/>
            </a:solidFill>
            <a:miter lim="800000"/>
            <a:headEnd/>
            <a:tailEnd/>
          </a:ln>
        </p:spPr>
      </p:sp>
      <p:sp>
        <p:nvSpPr>
          <p:cNvPr id="7782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TT" smtClean="0"/>
          </a:p>
        </p:txBody>
      </p:sp>
      <p:sp>
        <p:nvSpPr>
          <p:cNvPr id="7782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BB136A74-6B09-4424-92AC-F61C53EE9B58}" type="slidenum">
              <a:rPr lang="en-TT"/>
              <a:pPr fontAlgn="base">
                <a:spcBef>
                  <a:spcPct val="0"/>
                </a:spcBef>
                <a:spcAft>
                  <a:spcPct val="0"/>
                </a:spcAft>
              </a:pPr>
              <a:t>1</a:t>
            </a:fld>
            <a:endParaRPr lang="en-TT"/>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p:cNvSpPr>
            <a:spLocks noGrp="1" noRot="1" noChangeAspect="1" noTextEdit="1"/>
          </p:cNvSpPr>
          <p:nvPr>
            <p:ph type="sldImg"/>
          </p:nvPr>
        </p:nvSpPr>
        <p:spPr bwMode="auto">
          <a:noFill/>
          <a:ln>
            <a:solidFill>
              <a:srgbClr val="000000"/>
            </a:solidFill>
            <a:miter lim="800000"/>
            <a:headEnd/>
            <a:tailEnd/>
          </a:ln>
        </p:spPr>
      </p:sp>
      <p:sp>
        <p:nvSpPr>
          <p:cNvPr id="8704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TT" smtClean="0"/>
          </a:p>
        </p:txBody>
      </p:sp>
      <p:sp>
        <p:nvSpPr>
          <p:cNvPr id="8704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F5C8CCD-FC0C-4A6B-A26D-E2340AD8FDAB}" type="slidenum">
              <a:rPr lang="en-TT"/>
              <a:pPr fontAlgn="base">
                <a:spcBef>
                  <a:spcPct val="0"/>
                </a:spcBef>
                <a:spcAft>
                  <a:spcPct val="0"/>
                </a:spcAft>
              </a:pPr>
              <a:t>10</a:t>
            </a:fld>
            <a:endParaRPr lang="en-TT"/>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Slide Image Placeholder 1"/>
          <p:cNvSpPr>
            <a:spLocks noGrp="1" noRot="1" noChangeAspect="1" noTextEdit="1"/>
          </p:cNvSpPr>
          <p:nvPr>
            <p:ph type="sldImg"/>
          </p:nvPr>
        </p:nvSpPr>
        <p:spPr bwMode="auto">
          <a:noFill/>
          <a:ln>
            <a:solidFill>
              <a:srgbClr val="000000"/>
            </a:solidFill>
            <a:miter lim="800000"/>
            <a:headEnd/>
            <a:tailEnd/>
          </a:ln>
        </p:spPr>
      </p:sp>
      <p:sp>
        <p:nvSpPr>
          <p:cNvPr id="8806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TT" smtClean="0"/>
          </a:p>
        </p:txBody>
      </p:sp>
      <p:sp>
        <p:nvSpPr>
          <p:cNvPr id="8806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D2258EB5-5CB2-47BA-824C-02A93805EB80}" type="slidenum">
              <a:rPr lang="en-TT"/>
              <a:pPr fontAlgn="base">
                <a:spcBef>
                  <a:spcPct val="0"/>
                </a:spcBef>
                <a:spcAft>
                  <a:spcPct val="0"/>
                </a:spcAft>
              </a:pPr>
              <a:t>11</a:t>
            </a:fld>
            <a:endParaRPr lang="en-TT"/>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Image Placeholder 1"/>
          <p:cNvSpPr>
            <a:spLocks noGrp="1" noRot="1" noChangeAspect="1" noTextEdit="1"/>
          </p:cNvSpPr>
          <p:nvPr>
            <p:ph type="sldImg"/>
          </p:nvPr>
        </p:nvSpPr>
        <p:spPr bwMode="auto">
          <a:noFill/>
          <a:ln>
            <a:solidFill>
              <a:srgbClr val="000000"/>
            </a:solidFill>
            <a:miter lim="800000"/>
            <a:headEnd/>
            <a:tailEnd/>
          </a:ln>
        </p:spPr>
      </p:sp>
      <p:sp>
        <p:nvSpPr>
          <p:cNvPr id="8909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TT" dirty="0" smtClean="0"/>
          </a:p>
          <a:p>
            <a:pPr>
              <a:spcBef>
                <a:spcPct val="0"/>
              </a:spcBef>
            </a:pPr>
            <a:endParaRPr lang="en-TT" dirty="0" smtClean="0"/>
          </a:p>
          <a:p>
            <a:pPr>
              <a:spcBef>
                <a:spcPct val="0"/>
              </a:spcBef>
            </a:pPr>
            <a:endParaRPr lang="en-TT" dirty="0" smtClean="0"/>
          </a:p>
          <a:p>
            <a:pPr>
              <a:spcBef>
                <a:spcPct val="0"/>
              </a:spcBef>
            </a:pPr>
            <a:endParaRPr lang="en-TT" dirty="0" smtClean="0"/>
          </a:p>
          <a:p>
            <a:pPr>
              <a:spcBef>
                <a:spcPct val="0"/>
              </a:spcBef>
            </a:pPr>
            <a:endParaRPr lang="en-TT" dirty="0" smtClean="0"/>
          </a:p>
          <a:p>
            <a:pPr>
              <a:spcBef>
                <a:spcPct val="0"/>
              </a:spcBef>
            </a:pPr>
            <a:endParaRPr lang="en-TT" dirty="0" smtClean="0"/>
          </a:p>
          <a:p>
            <a:pPr>
              <a:spcBef>
                <a:spcPct val="0"/>
              </a:spcBef>
            </a:pPr>
            <a:endParaRPr lang="en-TT" dirty="0" smtClean="0"/>
          </a:p>
          <a:p>
            <a:pPr>
              <a:spcBef>
                <a:spcPct val="0"/>
              </a:spcBef>
            </a:pPr>
            <a:endParaRPr lang="en-TT" dirty="0" smtClean="0"/>
          </a:p>
          <a:p>
            <a:pPr>
              <a:spcBef>
                <a:spcPct val="0"/>
              </a:spcBef>
            </a:pPr>
            <a:endParaRPr lang="en-TT" dirty="0" smtClean="0"/>
          </a:p>
        </p:txBody>
      </p:sp>
      <p:sp>
        <p:nvSpPr>
          <p:cNvPr id="8909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88B2AED-A576-4261-AC46-754EB0BEBD5F}" type="slidenum">
              <a:rPr lang="en-TT"/>
              <a:pPr fontAlgn="base">
                <a:spcBef>
                  <a:spcPct val="0"/>
                </a:spcBef>
                <a:spcAft>
                  <a:spcPct val="0"/>
                </a:spcAft>
              </a:pPr>
              <a:t>12</a:t>
            </a:fld>
            <a:endParaRPr lang="en-TT"/>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lide Image Placeholder 1"/>
          <p:cNvSpPr>
            <a:spLocks noGrp="1" noRot="1" noChangeAspect="1" noTextEdit="1"/>
          </p:cNvSpPr>
          <p:nvPr>
            <p:ph type="sldImg"/>
          </p:nvPr>
        </p:nvSpPr>
        <p:spPr bwMode="auto">
          <a:noFill/>
          <a:ln>
            <a:solidFill>
              <a:srgbClr val="000000"/>
            </a:solidFill>
            <a:miter lim="800000"/>
            <a:headEnd/>
            <a:tailEnd/>
          </a:ln>
        </p:spPr>
      </p:sp>
      <p:sp>
        <p:nvSpPr>
          <p:cNvPr id="9011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TT" smtClean="0"/>
          </a:p>
        </p:txBody>
      </p:sp>
      <p:sp>
        <p:nvSpPr>
          <p:cNvPr id="9011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8528B3E4-CD15-43F4-8836-768B7907A256}" type="slidenum">
              <a:rPr lang="en-TT"/>
              <a:pPr fontAlgn="base">
                <a:spcBef>
                  <a:spcPct val="0"/>
                </a:spcBef>
                <a:spcAft>
                  <a:spcPct val="0"/>
                </a:spcAft>
              </a:pPr>
              <a:t>13</a:t>
            </a:fld>
            <a:endParaRPr lang="en-TT"/>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lide Image Placeholder 1"/>
          <p:cNvSpPr>
            <a:spLocks noGrp="1" noRot="1" noChangeAspect="1" noTextEdit="1"/>
          </p:cNvSpPr>
          <p:nvPr>
            <p:ph type="sldImg"/>
          </p:nvPr>
        </p:nvSpPr>
        <p:spPr bwMode="auto">
          <a:noFill/>
          <a:ln>
            <a:solidFill>
              <a:srgbClr val="000000"/>
            </a:solidFill>
            <a:miter lim="800000"/>
            <a:headEnd/>
            <a:tailEnd/>
          </a:ln>
        </p:spPr>
      </p:sp>
      <p:sp>
        <p:nvSpPr>
          <p:cNvPr id="911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TT" smtClean="0"/>
          </a:p>
        </p:txBody>
      </p:sp>
      <p:sp>
        <p:nvSpPr>
          <p:cNvPr id="911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0E8251F-1890-4862-A8EA-9DEEAA854494}" type="slidenum">
              <a:rPr lang="en-TT"/>
              <a:pPr fontAlgn="base">
                <a:spcBef>
                  <a:spcPct val="0"/>
                </a:spcBef>
                <a:spcAft>
                  <a:spcPct val="0"/>
                </a:spcAft>
              </a:pPr>
              <a:t>14</a:t>
            </a:fld>
            <a:endParaRPr lang="en-TT"/>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Slide Image Placeholder 1"/>
          <p:cNvSpPr>
            <a:spLocks noGrp="1" noRot="1" noChangeAspect="1" noTextEdit="1"/>
          </p:cNvSpPr>
          <p:nvPr>
            <p:ph type="sldImg"/>
          </p:nvPr>
        </p:nvSpPr>
        <p:spPr bwMode="auto">
          <a:noFill/>
          <a:ln>
            <a:solidFill>
              <a:srgbClr val="000000"/>
            </a:solidFill>
            <a:miter lim="800000"/>
            <a:headEnd/>
            <a:tailEnd/>
          </a:ln>
        </p:spPr>
      </p:sp>
      <p:sp>
        <p:nvSpPr>
          <p:cNvPr id="9216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TT" smtClean="0"/>
          </a:p>
        </p:txBody>
      </p:sp>
      <p:sp>
        <p:nvSpPr>
          <p:cNvPr id="9216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1C7999B3-0E21-4940-A226-54A9818B0C18}" type="slidenum">
              <a:rPr lang="en-TT"/>
              <a:pPr fontAlgn="base">
                <a:spcBef>
                  <a:spcPct val="0"/>
                </a:spcBef>
                <a:spcAft>
                  <a:spcPct val="0"/>
                </a:spcAft>
              </a:pPr>
              <a:t>15</a:t>
            </a:fld>
            <a:endParaRPr lang="en-TT"/>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Slide Image Placeholder 1"/>
          <p:cNvSpPr>
            <a:spLocks noGrp="1" noRot="1" noChangeAspect="1" noTextEdit="1"/>
          </p:cNvSpPr>
          <p:nvPr>
            <p:ph type="sldImg"/>
          </p:nvPr>
        </p:nvSpPr>
        <p:spPr bwMode="auto">
          <a:noFill/>
          <a:ln>
            <a:solidFill>
              <a:srgbClr val="000000"/>
            </a:solidFill>
            <a:miter lim="800000"/>
            <a:headEnd/>
            <a:tailEnd/>
          </a:ln>
        </p:spPr>
      </p:sp>
      <p:sp>
        <p:nvSpPr>
          <p:cNvPr id="9318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TT" smtClean="0"/>
          </a:p>
        </p:txBody>
      </p:sp>
      <p:sp>
        <p:nvSpPr>
          <p:cNvPr id="9318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AA0D4D3-5B0D-4F2A-B6BF-7E7085EBB79B}" type="slidenum">
              <a:rPr lang="en-TT"/>
              <a:pPr fontAlgn="base">
                <a:spcBef>
                  <a:spcPct val="0"/>
                </a:spcBef>
                <a:spcAft>
                  <a:spcPct val="0"/>
                </a:spcAft>
              </a:pPr>
              <a:t>16</a:t>
            </a:fld>
            <a:endParaRPr lang="en-TT"/>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Slide Image Placeholder 1"/>
          <p:cNvSpPr>
            <a:spLocks noGrp="1" noRot="1" noChangeAspect="1" noTextEdit="1"/>
          </p:cNvSpPr>
          <p:nvPr>
            <p:ph type="sldImg"/>
          </p:nvPr>
        </p:nvSpPr>
        <p:spPr bwMode="auto">
          <a:noFill/>
          <a:ln>
            <a:solidFill>
              <a:srgbClr val="000000"/>
            </a:solidFill>
            <a:miter lim="800000"/>
            <a:headEnd/>
            <a:tailEnd/>
          </a:ln>
        </p:spPr>
      </p:sp>
      <p:sp>
        <p:nvSpPr>
          <p:cNvPr id="9421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TT" smtClean="0"/>
          </a:p>
        </p:txBody>
      </p:sp>
      <p:sp>
        <p:nvSpPr>
          <p:cNvPr id="9421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5F0B55AC-01FF-4B5B-A473-F41A6402CE4C}" type="slidenum">
              <a:rPr lang="en-TT"/>
              <a:pPr fontAlgn="base">
                <a:spcBef>
                  <a:spcPct val="0"/>
                </a:spcBef>
                <a:spcAft>
                  <a:spcPct val="0"/>
                </a:spcAft>
              </a:pPr>
              <a:t>17</a:t>
            </a:fld>
            <a:endParaRPr lang="en-TT"/>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Slide Image Placeholder 1"/>
          <p:cNvSpPr>
            <a:spLocks noGrp="1" noRot="1" noChangeAspect="1" noTextEdit="1"/>
          </p:cNvSpPr>
          <p:nvPr>
            <p:ph type="sldImg"/>
          </p:nvPr>
        </p:nvSpPr>
        <p:spPr bwMode="auto">
          <a:noFill/>
          <a:ln>
            <a:solidFill>
              <a:srgbClr val="000000"/>
            </a:solidFill>
            <a:miter lim="800000"/>
            <a:headEnd/>
            <a:tailEnd/>
          </a:ln>
        </p:spPr>
      </p:sp>
      <p:sp>
        <p:nvSpPr>
          <p:cNvPr id="9523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TT" smtClean="0"/>
          </a:p>
        </p:txBody>
      </p:sp>
      <p:sp>
        <p:nvSpPr>
          <p:cNvPr id="9523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691A5678-B595-4182-96AA-81FAEBC84B48}" type="slidenum">
              <a:rPr lang="en-TT"/>
              <a:pPr fontAlgn="base">
                <a:spcBef>
                  <a:spcPct val="0"/>
                </a:spcBef>
                <a:spcAft>
                  <a:spcPct val="0"/>
                </a:spcAft>
              </a:pPr>
              <a:t>18</a:t>
            </a:fld>
            <a:endParaRPr lang="en-TT"/>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Slide Image Placeholder 1"/>
          <p:cNvSpPr>
            <a:spLocks noGrp="1" noRot="1" noChangeAspect="1" noTextEdit="1"/>
          </p:cNvSpPr>
          <p:nvPr>
            <p:ph type="sldImg"/>
          </p:nvPr>
        </p:nvSpPr>
        <p:spPr bwMode="auto">
          <a:noFill/>
          <a:ln>
            <a:solidFill>
              <a:srgbClr val="000000"/>
            </a:solidFill>
            <a:miter lim="800000"/>
            <a:headEnd/>
            <a:tailEnd/>
          </a:ln>
        </p:spPr>
      </p:sp>
      <p:sp>
        <p:nvSpPr>
          <p:cNvPr id="9625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TT" smtClean="0"/>
          </a:p>
        </p:txBody>
      </p:sp>
      <p:sp>
        <p:nvSpPr>
          <p:cNvPr id="9626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D1B0ED4A-63A9-42F3-B060-2818207CF113}" type="slidenum">
              <a:rPr lang="en-TT"/>
              <a:pPr fontAlgn="base">
                <a:spcBef>
                  <a:spcPct val="0"/>
                </a:spcBef>
                <a:spcAft>
                  <a:spcPct val="0"/>
                </a:spcAft>
              </a:pPr>
              <a:t>19</a:t>
            </a:fld>
            <a:endParaRPr lang="en-TT"/>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p:cNvSpPr>
            <a:spLocks noGrp="1" noRot="1" noChangeAspect="1" noTextEdit="1"/>
          </p:cNvSpPr>
          <p:nvPr>
            <p:ph type="sldImg"/>
          </p:nvPr>
        </p:nvSpPr>
        <p:spPr bwMode="auto">
          <a:noFill/>
          <a:ln>
            <a:solidFill>
              <a:srgbClr val="000000"/>
            </a:solidFill>
            <a:miter lim="800000"/>
            <a:headEnd/>
            <a:tailEnd/>
          </a:ln>
        </p:spPr>
      </p:sp>
      <p:sp>
        <p:nvSpPr>
          <p:cNvPr id="7885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TT" smtClean="0"/>
          </a:p>
        </p:txBody>
      </p:sp>
      <p:sp>
        <p:nvSpPr>
          <p:cNvPr id="7885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563BC3E-E012-43B4-A0E3-1A090861E10F}" type="slidenum">
              <a:rPr lang="en-TT"/>
              <a:pPr fontAlgn="base">
                <a:spcBef>
                  <a:spcPct val="0"/>
                </a:spcBef>
                <a:spcAft>
                  <a:spcPct val="0"/>
                </a:spcAft>
              </a:pPr>
              <a:t>2</a:t>
            </a:fld>
            <a:endParaRPr lang="en-TT"/>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Slide Image Placeholder 1"/>
          <p:cNvSpPr>
            <a:spLocks noGrp="1" noRot="1" noChangeAspect="1" noTextEdit="1"/>
          </p:cNvSpPr>
          <p:nvPr>
            <p:ph type="sldImg"/>
          </p:nvPr>
        </p:nvSpPr>
        <p:spPr bwMode="auto">
          <a:noFill/>
          <a:ln>
            <a:solidFill>
              <a:srgbClr val="000000"/>
            </a:solidFill>
            <a:miter lim="800000"/>
            <a:headEnd/>
            <a:tailEnd/>
          </a:ln>
        </p:spPr>
      </p:sp>
      <p:sp>
        <p:nvSpPr>
          <p:cNvPr id="9728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TT" smtClean="0"/>
          </a:p>
        </p:txBody>
      </p:sp>
      <p:sp>
        <p:nvSpPr>
          <p:cNvPr id="9728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CC76F35-2938-4757-AA9D-86095BF505E4}" type="slidenum">
              <a:rPr lang="en-TT"/>
              <a:pPr fontAlgn="base">
                <a:spcBef>
                  <a:spcPct val="0"/>
                </a:spcBef>
                <a:spcAft>
                  <a:spcPct val="0"/>
                </a:spcAft>
              </a:pPr>
              <a:t>20</a:t>
            </a:fld>
            <a:endParaRPr lang="en-TT"/>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Slide Image Placeholder 1"/>
          <p:cNvSpPr>
            <a:spLocks noGrp="1" noRot="1" noChangeAspect="1" noTextEdit="1"/>
          </p:cNvSpPr>
          <p:nvPr>
            <p:ph type="sldImg"/>
          </p:nvPr>
        </p:nvSpPr>
        <p:spPr bwMode="auto">
          <a:noFill/>
          <a:ln>
            <a:solidFill>
              <a:srgbClr val="000000"/>
            </a:solidFill>
            <a:miter lim="800000"/>
            <a:headEnd/>
            <a:tailEnd/>
          </a:ln>
        </p:spPr>
      </p:sp>
      <p:sp>
        <p:nvSpPr>
          <p:cNvPr id="9830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TT" smtClean="0"/>
          </a:p>
        </p:txBody>
      </p:sp>
      <p:sp>
        <p:nvSpPr>
          <p:cNvPr id="9830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29121E93-24D5-4F7A-8261-3BCF33A43F84}" type="slidenum">
              <a:rPr lang="en-TT"/>
              <a:pPr fontAlgn="base">
                <a:spcBef>
                  <a:spcPct val="0"/>
                </a:spcBef>
                <a:spcAft>
                  <a:spcPct val="0"/>
                </a:spcAft>
              </a:pPr>
              <a:t>21</a:t>
            </a:fld>
            <a:endParaRPr lang="en-TT"/>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Slide Image Placeholder 1"/>
          <p:cNvSpPr>
            <a:spLocks noGrp="1" noRot="1" noChangeAspect="1" noTextEdit="1"/>
          </p:cNvSpPr>
          <p:nvPr>
            <p:ph type="sldImg"/>
          </p:nvPr>
        </p:nvSpPr>
        <p:spPr bwMode="auto">
          <a:noFill/>
          <a:ln>
            <a:solidFill>
              <a:srgbClr val="000000"/>
            </a:solidFill>
            <a:miter lim="800000"/>
            <a:headEnd/>
            <a:tailEnd/>
          </a:ln>
        </p:spPr>
      </p:sp>
      <p:sp>
        <p:nvSpPr>
          <p:cNvPr id="9933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TT" smtClean="0"/>
          </a:p>
        </p:txBody>
      </p:sp>
      <p:sp>
        <p:nvSpPr>
          <p:cNvPr id="9933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B54C4B49-BAC5-498E-A025-0E2F399B297B}" type="slidenum">
              <a:rPr lang="en-TT"/>
              <a:pPr fontAlgn="base">
                <a:spcBef>
                  <a:spcPct val="0"/>
                </a:spcBef>
                <a:spcAft>
                  <a:spcPct val="0"/>
                </a:spcAft>
              </a:pPr>
              <a:t>22</a:t>
            </a:fld>
            <a:endParaRPr lang="en-TT"/>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Slide Image Placeholder 1"/>
          <p:cNvSpPr>
            <a:spLocks noGrp="1" noRot="1" noChangeAspect="1" noTextEdit="1"/>
          </p:cNvSpPr>
          <p:nvPr>
            <p:ph type="sldImg"/>
          </p:nvPr>
        </p:nvSpPr>
        <p:spPr bwMode="auto">
          <a:noFill/>
          <a:ln>
            <a:solidFill>
              <a:srgbClr val="000000"/>
            </a:solidFill>
            <a:miter lim="800000"/>
            <a:headEnd/>
            <a:tailEnd/>
          </a:ln>
        </p:spPr>
      </p:sp>
      <p:sp>
        <p:nvSpPr>
          <p:cNvPr id="10035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TT" smtClean="0"/>
          </a:p>
        </p:txBody>
      </p:sp>
      <p:sp>
        <p:nvSpPr>
          <p:cNvPr id="10035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426C54AC-6808-40B3-ADBB-00E2722537FC}" type="slidenum">
              <a:rPr lang="en-TT"/>
              <a:pPr fontAlgn="base">
                <a:spcBef>
                  <a:spcPct val="0"/>
                </a:spcBef>
                <a:spcAft>
                  <a:spcPct val="0"/>
                </a:spcAft>
              </a:pPr>
              <a:t>23</a:t>
            </a:fld>
            <a:endParaRPr lang="en-TT"/>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Slide Image Placeholder 1"/>
          <p:cNvSpPr>
            <a:spLocks noGrp="1" noRot="1" noChangeAspect="1" noTextEdit="1"/>
          </p:cNvSpPr>
          <p:nvPr>
            <p:ph type="sldImg"/>
          </p:nvPr>
        </p:nvSpPr>
        <p:spPr bwMode="auto">
          <a:noFill/>
          <a:ln>
            <a:solidFill>
              <a:srgbClr val="000000"/>
            </a:solidFill>
            <a:miter lim="800000"/>
            <a:headEnd/>
            <a:tailEnd/>
          </a:ln>
        </p:spPr>
      </p:sp>
      <p:sp>
        <p:nvSpPr>
          <p:cNvPr id="10137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TT" smtClean="0"/>
          </a:p>
        </p:txBody>
      </p:sp>
      <p:sp>
        <p:nvSpPr>
          <p:cNvPr id="10138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C5961BD6-716F-4C13-9933-9294E210FB48}" type="slidenum">
              <a:rPr lang="en-TT"/>
              <a:pPr fontAlgn="base">
                <a:spcBef>
                  <a:spcPct val="0"/>
                </a:spcBef>
                <a:spcAft>
                  <a:spcPct val="0"/>
                </a:spcAft>
              </a:pPr>
              <a:t>24</a:t>
            </a:fld>
            <a:endParaRPr lang="en-TT"/>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Slide Image Placeholder 1"/>
          <p:cNvSpPr>
            <a:spLocks noGrp="1" noRot="1" noChangeAspect="1" noTextEdit="1"/>
          </p:cNvSpPr>
          <p:nvPr>
            <p:ph type="sldImg"/>
          </p:nvPr>
        </p:nvSpPr>
        <p:spPr bwMode="auto">
          <a:noFill/>
          <a:ln>
            <a:solidFill>
              <a:srgbClr val="000000"/>
            </a:solidFill>
            <a:miter lim="800000"/>
            <a:headEnd/>
            <a:tailEnd/>
          </a:ln>
        </p:spPr>
      </p:sp>
      <p:sp>
        <p:nvSpPr>
          <p:cNvPr id="10240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TT" smtClean="0"/>
          </a:p>
        </p:txBody>
      </p:sp>
      <p:sp>
        <p:nvSpPr>
          <p:cNvPr id="10240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8EA127D4-9C98-4FAD-8603-CE1B03FCA2B9}" type="slidenum">
              <a:rPr lang="en-TT"/>
              <a:pPr fontAlgn="base">
                <a:spcBef>
                  <a:spcPct val="0"/>
                </a:spcBef>
                <a:spcAft>
                  <a:spcPct val="0"/>
                </a:spcAft>
              </a:pPr>
              <a:t>25</a:t>
            </a:fld>
            <a:endParaRPr lang="en-TT"/>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Slide Image Placeholder 1"/>
          <p:cNvSpPr>
            <a:spLocks noGrp="1" noRot="1" noChangeAspect="1" noTextEdit="1"/>
          </p:cNvSpPr>
          <p:nvPr>
            <p:ph type="sldImg"/>
          </p:nvPr>
        </p:nvSpPr>
        <p:spPr bwMode="auto">
          <a:noFill/>
          <a:ln>
            <a:solidFill>
              <a:srgbClr val="000000"/>
            </a:solidFill>
            <a:miter lim="800000"/>
            <a:headEnd/>
            <a:tailEnd/>
          </a:ln>
        </p:spPr>
      </p:sp>
      <p:sp>
        <p:nvSpPr>
          <p:cNvPr id="10342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TT" smtClean="0"/>
          </a:p>
        </p:txBody>
      </p:sp>
      <p:sp>
        <p:nvSpPr>
          <p:cNvPr id="10342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AAF41A7-6A68-407A-87A0-267104AF5DBB}" type="slidenum">
              <a:rPr lang="en-TT"/>
              <a:pPr fontAlgn="base">
                <a:spcBef>
                  <a:spcPct val="0"/>
                </a:spcBef>
                <a:spcAft>
                  <a:spcPct val="0"/>
                </a:spcAft>
              </a:pPr>
              <a:t>26</a:t>
            </a:fld>
            <a:endParaRPr lang="en-TT"/>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Slide Image Placeholder 1"/>
          <p:cNvSpPr>
            <a:spLocks noGrp="1" noRot="1" noChangeAspect="1" noTextEdit="1"/>
          </p:cNvSpPr>
          <p:nvPr>
            <p:ph type="sldImg"/>
          </p:nvPr>
        </p:nvSpPr>
        <p:spPr bwMode="auto">
          <a:noFill/>
          <a:ln>
            <a:solidFill>
              <a:srgbClr val="000000"/>
            </a:solidFill>
            <a:miter lim="800000"/>
            <a:headEnd/>
            <a:tailEnd/>
          </a:ln>
        </p:spPr>
      </p:sp>
      <p:sp>
        <p:nvSpPr>
          <p:cNvPr id="10445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TT" smtClean="0"/>
          </a:p>
        </p:txBody>
      </p:sp>
      <p:sp>
        <p:nvSpPr>
          <p:cNvPr id="10445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CBA8F4BF-9388-4AF7-A7D6-B64C1C51BF4F}" type="slidenum">
              <a:rPr lang="en-TT"/>
              <a:pPr fontAlgn="base">
                <a:spcBef>
                  <a:spcPct val="0"/>
                </a:spcBef>
                <a:spcAft>
                  <a:spcPct val="0"/>
                </a:spcAft>
              </a:pPr>
              <a:t>27</a:t>
            </a:fld>
            <a:endParaRPr lang="en-TT"/>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Slide Image Placeholder 1"/>
          <p:cNvSpPr>
            <a:spLocks noGrp="1" noRot="1" noChangeAspect="1" noTextEdit="1"/>
          </p:cNvSpPr>
          <p:nvPr>
            <p:ph type="sldImg"/>
          </p:nvPr>
        </p:nvSpPr>
        <p:spPr bwMode="auto">
          <a:noFill/>
          <a:ln>
            <a:solidFill>
              <a:srgbClr val="000000"/>
            </a:solidFill>
            <a:miter lim="800000"/>
            <a:headEnd/>
            <a:tailEnd/>
          </a:ln>
        </p:spPr>
      </p:sp>
      <p:sp>
        <p:nvSpPr>
          <p:cNvPr id="10547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TT" smtClean="0"/>
          </a:p>
        </p:txBody>
      </p:sp>
      <p:sp>
        <p:nvSpPr>
          <p:cNvPr id="10547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6EE21ED9-F2B0-4AF0-93BB-C573D5C48F2B}" type="slidenum">
              <a:rPr lang="en-TT"/>
              <a:pPr fontAlgn="base">
                <a:spcBef>
                  <a:spcPct val="0"/>
                </a:spcBef>
                <a:spcAft>
                  <a:spcPct val="0"/>
                </a:spcAft>
              </a:pPr>
              <a:t>28</a:t>
            </a:fld>
            <a:endParaRPr lang="en-TT"/>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Slide Image Placeholder 1"/>
          <p:cNvSpPr>
            <a:spLocks noGrp="1" noRot="1" noChangeAspect="1" noTextEdit="1"/>
          </p:cNvSpPr>
          <p:nvPr>
            <p:ph type="sldImg"/>
          </p:nvPr>
        </p:nvSpPr>
        <p:spPr bwMode="auto">
          <a:noFill/>
          <a:ln>
            <a:solidFill>
              <a:srgbClr val="000000"/>
            </a:solidFill>
            <a:miter lim="800000"/>
            <a:headEnd/>
            <a:tailEnd/>
          </a:ln>
        </p:spPr>
      </p:sp>
      <p:sp>
        <p:nvSpPr>
          <p:cNvPr id="10649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TT" smtClean="0"/>
          </a:p>
        </p:txBody>
      </p:sp>
      <p:sp>
        <p:nvSpPr>
          <p:cNvPr id="1065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8D96D4EB-8F83-4BC8-9AFC-2A90377989DD}" type="slidenum">
              <a:rPr lang="en-TT"/>
              <a:pPr fontAlgn="base">
                <a:spcBef>
                  <a:spcPct val="0"/>
                </a:spcBef>
                <a:spcAft>
                  <a:spcPct val="0"/>
                </a:spcAft>
              </a:pPr>
              <a:t>29</a:t>
            </a:fld>
            <a:endParaRPr lang="en-TT"/>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bwMode="auto">
          <a:noFill/>
          <a:ln>
            <a:solidFill>
              <a:srgbClr val="000000"/>
            </a:solidFill>
            <a:miter lim="800000"/>
            <a:headEnd/>
            <a:tailEnd/>
          </a:ln>
        </p:spPr>
      </p:sp>
      <p:sp>
        <p:nvSpPr>
          <p:cNvPr id="7987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TT" smtClean="0"/>
          </a:p>
        </p:txBody>
      </p:sp>
      <p:sp>
        <p:nvSpPr>
          <p:cNvPr id="7987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844D621E-1303-43B7-9F33-47FB9008E4E0}" type="slidenum">
              <a:rPr lang="en-TT"/>
              <a:pPr fontAlgn="base">
                <a:spcBef>
                  <a:spcPct val="0"/>
                </a:spcBef>
                <a:spcAft>
                  <a:spcPct val="0"/>
                </a:spcAft>
              </a:pPr>
              <a:t>3</a:t>
            </a:fld>
            <a:endParaRPr lang="en-TT"/>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Slide Image Placeholder 1"/>
          <p:cNvSpPr>
            <a:spLocks noGrp="1" noRot="1" noChangeAspect="1" noTextEdit="1"/>
          </p:cNvSpPr>
          <p:nvPr>
            <p:ph type="sldImg"/>
          </p:nvPr>
        </p:nvSpPr>
        <p:spPr bwMode="auto">
          <a:noFill/>
          <a:ln>
            <a:solidFill>
              <a:srgbClr val="000000"/>
            </a:solidFill>
            <a:miter lim="800000"/>
            <a:headEnd/>
            <a:tailEnd/>
          </a:ln>
        </p:spPr>
      </p:sp>
      <p:sp>
        <p:nvSpPr>
          <p:cNvPr id="10752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TT" smtClean="0"/>
          </a:p>
        </p:txBody>
      </p:sp>
      <p:sp>
        <p:nvSpPr>
          <p:cNvPr id="10752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4C1DAC3D-0284-475E-B534-13D5E157CC06}" type="slidenum">
              <a:rPr lang="en-TT"/>
              <a:pPr fontAlgn="base">
                <a:spcBef>
                  <a:spcPct val="0"/>
                </a:spcBef>
                <a:spcAft>
                  <a:spcPct val="0"/>
                </a:spcAft>
              </a:pPr>
              <a:t>30</a:t>
            </a:fld>
            <a:endParaRPr lang="en-TT"/>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Slide Image Placeholder 1"/>
          <p:cNvSpPr>
            <a:spLocks noGrp="1" noRot="1" noChangeAspect="1" noTextEdit="1"/>
          </p:cNvSpPr>
          <p:nvPr>
            <p:ph type="sldImg"/>
          </p:nvPr>
        </p:nvSpPr>
        <p:spPr bwMode="auto">
          <a:noFill/>
          <a:ln>
            <a:solidFill>
              <a:srgbClr val="000000"/>
            </a:solidFill>
            <a:miter lim="800000"/>
            <a:headEnd/>
            <a:tailEnd/>
          </a:ln>
        </p:spPr>
      </p:sp>
      <p:sp>
        <p:nvSpPr>
          <p:cNvPr id="10854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TT" smtClean="0"/>
          </a:p>
        </p:txBody>
      </p:sp>
      <p:sp>
        <p:nvSpPr>
          <p:cNvPr id="10854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256F2CA9-E27D-4994-AA71-59A5BF5D895F}" type="slidenum">
              <a:rPr lang="en-TT"/>
              <a:pPr fontAlgn="base">
                <a:spcBef>
                  <a:spcPct val="0"/>
                </a:spcBef>
                <a:spcAft>
                  <a:spcPct val="0"/>
                </a:spcAft>
              </a:pPr>
              <a:t>31</a:t>
            </a:fld>
            <a:endParaRPr lang="en-TT"/>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Slide Image Placeholder 1"/>
          <p:cNvSpPr>
            <a:spLocks noGrp="1" noRot="1" noChangeAspect="1" noTextEdit="1"/>
          </p:cNvSpPr>
          <p:nvPr>
            <p:ph type="sldImg"/>
          </p:nvPr>
        </p:nvSpPr>
        <p:spPr bwMode="auto">
          <a:noFill/>
          <a:ln>
            <a:solidFill>
              <a:srgbClr val="000000"/>
            </a:solidFill>
            <a:miter lim="800000"/>
            <a:headEnd/>
            <a:tailEnd/>
          </a:ln>
        </p:spPr>
      </p:sp>
      <p:sp>
        <p:nvSpPr>
          <p:cNvPr id="10957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TT" smtClean="0"/>
          </a:p>
        </p:txBody>
      </p:sp>
      <p:sp>
        <p:nvSpPr>
          <p:cNvPr id="10957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DA2637DB-0BA4-46DD-90DF-3BB75DC66ED3}" type="slidenum">
              <a:rPr lang="en-TT"/>
              <a:pPr fontAlgn="base">
                <a:spcBef>
                  <a:spcPct val="0"/>
                </a:spcBef>
                <a:spcAft>
                  <a:spcPct val="0"/>
                </a:spcAft>
              </a:pPr>
              <a:t>32</a:t>
            </a:fld>
            <a:endParaRPr lang="en-TT"/>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Slide Image Placeholder 1"/>
          <p:cNvSpPr>
            <a:spLocks noGrp="1" noRot="1" noChangeAspect="1" noTextEdit="1"/>
          </p:cNvSpPr>
          <p:nvPr>
            <p:ph type="sldImg"/>
          </p:nvPr>
        </p:nvSpPr>
        <p:spPr bwMode="auto">
          <a:noFill/>
          <a:ln>
            <a:solidFill>
              <a:srgbClr val="000000"/>
            </a:solidFill>
            <a:miter lim="800000"/>
            <a:headEnd/>
            <a:tailEnd/>
          </a:ln>
        </p:spPr>
      </p:sp>
      <p:sp>
        <p:nvSpPr>
          <p:cNvPr id="11059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TT" smtClean="0"/>
          </a:p>
        </p:txBody>
      </p:sp>
      <p:sp>
        <p:nvSpPr>
          <p:cNvPr id="11059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DDE07E3B-08E0-4E3D-A06E-4A543D0A5041}" type="slidenum">
              <a:rPr lang="en-TT"/>
              <a:pPr fontAlgn="base">
                <a:spcBef>
                  <a:spcPct val="0"/>
                </a:spcBef>
                <a:spcAft>
                  <a:spcPct val="0"/>
                </a:spcAft>
              </a:pPr>
              <a:t>33</a:t>
            </a:fld>
            <a:endParaRPr lang="en-TT"/>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Slide Image Placeholder 1"/>
          <p:cNvSpPr>
            <a:spLocks noGrp="1" noRot="1" noChangeAspect="1" noTextEdit="1"/>
          </p:cNvSpPr>
          <p:nvPr>
            <p:ph type="sldImg"/>
          </p:nvPr>
        </p:nvSpPr>
        <p:spPr bwMode="auto">
          <a:noFill/>
          <a:ln>
            <a:solidFill>
              <a:srgbClr val="000000"/>
            </a:solidFill>
            <a:miter lim="800000"/>
            <a:headEnd/>
            <a:tailEnd/>
          </a:ln>
        </p:spPr>
      </p:sp>
      <p:sp>
        <p:nvSpPr>
          <p:cNvPr id="11161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TT" smtClean="0"/>
          </a:p>
        </p:txBody>
      </p:sp>
      <p:sp>
        <p:nvSpPr>
          <p:cNvPr id="11162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9428540E-2273-493E-AA9C-4BE771CED631}" type="slidenum">
              <a:rPr lang="en-TT"/>
              <a:pPr fontAlgn="base">
                <a:spcBef>
                  <a:spcPct val="0"/>
                </a:spcBef>
                <a:spcAft>
                  <a:spcPct val="0"/>
                </a:spcAft>
              </a:pPr>
              <a:t>34</a:t>
            </a:fld>
            <a:endParaRPr lang="en-TT"/>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Slide Image Placeholder 1"/>
          <p:cNvSpPr>
            <a:spLocks noGrp="1" noRot="1" noChangeAspect="1" noTextEdit="1"/>
          </p:cNvSpPr>
          <p:nvPr>
            <p:ph type="sldImg"/>
          </p:nvPr>
        </p:nvSpPr>
        <p:spPr bwMode="auto">
          <a:noFill/>
          <a:ln>
            <a:solidFill>
              <a:srgbClr val="000000"/>
            </a:solidFill>
            <a:miter lim="800000"/>
            <a:headEnd/>
            <a:tailEnd/>
          </a:ln>
        </p:spPr>
      </p:sp>
      <p:sp>
        <p:nvSpPr>
          <p:cNvPr id="11264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TT" smtClean="0"/>
              <a:t>Initialization may appear to be a trivial step, but it is very important. Many programs fail to work correctly, simply because the programmer forgot to initialize a counting variable.</a:t>
            </a:r>
          </a:p>
        </p:txBody>
      </p:sp>
      <p:sp>
        <p:nvSpPr>
          <p:cNvPr id="11264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06F4A889-FBC5-4CB9-A204-7F726BAF875A}" type="slidenum">
              <a:rPr lang="en-TT"/>
              <a:pPr fontAlgn="base">
                <a:spcBef>
                  <a:spcPct val="0"/>
                </a:spcBef>
                <a:spcAft>
                  <a:spcPct val="0"/>
                </a:spcAft>
              </a:pPr>
              <a:t>35</a:t>
            </a:fld>
            <a:endParaRPr lang="en-TT"/>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Slide Image Placeholder 1"/>
          <p:cNvSpPr>
            <a:spLocks noGrp="1" noRot="1" noChangeAspect="1" noTextEdit="1"/>
          </p:cNvSpPr>
          <p:nvPr>
            <p:ph type="sldImg"/>
          </p:nvPr>
        </p:nvSpPr>
        <p:spPr bwMode="auto">
          <a:noFill/>
          <a:ln>
            <a:solidFill>
              <a:srgbClr val="000000"/>
            </a:solidFill>
            <a:miter lim="800000"/>
            <a:headEnd/>
            <a:tailEnd/>
          </a:ln>
        </p:spPr>
      </p:sp>
      <p:sp>
        <p:nvSpPr>
          <p:cNvPr id="11366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TT" smtClean="0"/>
          </a:p>
        </p:txBody>
      </p:sp>
      <p:sp>
        <p:nvSpPr>
          <p:cNvPr id="11366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4B35117F-1938-4569-8381-E3CF6938A328}" type="slidenum">
              <a:rPr lang="en-TT"/>
              <a:pPr fontAlgn="base">
                <a:spcBef>
                  <a:spcPct val="0"/>
                </a:spcBef>
                <a:spcAft>
                  <a:spcPct val="0"/>
                </a:spcAft>
              </a:pPr>
              <a:t>36</a:t>
            </a:fld>
            <a:endParaRPr lang="en-TT"/>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Slide Image Placeholder 1"/>
          <p:cNvSpPr>
            <a:spLocks noGrp="1" noRot="1" noChangeAspect="1" noTextEdit="1"/>
          </p:cNvSpPr>
          <p:nvPr>
            <p:ph type="sldImg"/>
          </p:nvPr>
        </p:nvSpPr>
        <p:spPr bwMode="auto">
          <a:noFill/>
          <a:ln>
            <a:solidFill>
              <a:srgbClr val="000000"/>
            </a:solidFill>
            <a:miter lim="800000"/>
            <a:headEnd/>
            <a:tailEnd/>
          </a:ln>
        </p:spPr>
      </p:sp>
      <p:sp>
        <p:nvSpPr>
          <p:cNvPr id="11469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TT" smtClean="0"/>
          </a:p>
        </p:txBody>
      </p:sp>
      <p:sp>
        <p:nvSpPr>
          <p:cNvPr id="11469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9EC92A36-2C13-46B0-A9DC-38B023DF4836}" type="slidenum">
              <a:rPr lang="en-TT"/>
              <a:pPr fontAlgn="base">
                <a:spcBef>
                  <a:spcPct val="0"/>
                </a:spcBef>
                <a:spcAft>
                  <a:spcPct val="0"/>
                </a:spcAft>
              </a:pPr>
              <a:t>37</a:t>
            </a:fld>
            <a:endParaRPr lang="en-TT"/>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Slide Image Placeholder 1"/>
          <p:cNvSpPr>
            <a:spLocks noGrp="1" noRot="1" noChangeAspect="1" noTextEdit="1"/>
          </p:cNvSpPr>
          <p:nvPr>
            <p:ph type="sldImg"/>
          </p:nvPr>
        </p:nvSpPr>
        <p:spPr bwMode="auto">
          <a:noFill/>
          <a:ln>
            <a:solidFill>
              <a:srgbClr val="000000"/>
            </a:solidFill>
            <a:miter lim="800000"/>
            <a:headEnd/>
            <a:tailEnd/>
          </a:ln>
        </p:spPr>
      </p:sp>
      <p:sp>
        <p:nvSpPr>
          <p:cNvPr id="11571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TT" smtClean="0"/>
          </a:p>
        </p:txBody>
      </p:sp>
      <p:sp>
        <p:nvSpPr>
          <p:cNvPr id="11571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043BA25-F4AF-44AC-A8B0-F8CBD08AC3B9}" type="slidenum">
              <a:rPr lang="en-TT"/>
              <a:pPr fontAlgn="base">
                <a:spcBef>
                  <a:spcPct val="0"/>
                </a:spcBef>
                <a:spcAft>
                  <a:spcPct val="0"/>
                </a:spcAft>
              </a:pPr>
              <a:t>38</a:t>
            </a:fld>
            <a:endParaRPr lang="en-TT"/>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Slide Image Placeholder 1"/>
          <p:cNvSpPr>
            <a:spLocks noGrp="1" noRot="1" noChangeAspect="1" noTextEdit="1"/>
          </p:cNvSpPr>
          <p:nvPr>
            <p:ph type="sldImg"/>
          </p:nvPr>
        </p:nvSpPr>
        <p:spPr bwMode="auto">
          <a:noFill/>
          <a:ln>
            <a:solidFill>
              <a:srgbClr val="000000"/>
            </a:solidFill>
            <a:miter lim="800000"/>
            <a:headEnd/>
            <a:tailEnd/>
          </a:ln>
        </p:spPr>
      </p:sp>
      <p:sp>
        <p:nvSpPr>
          <p:cNvPr id="1167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TT" smtClean="0"/>
          </a:p>
        </p:txBody>
      </p:sp>
      <p:sp>
        <p:nvSpPr>
          <p:cNvPr id="1167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D2749974-8B1D-46CF-8A6F-BE5002F09172}" type="slidenum">
              <a:rPr lang="en-TT"/>
              <a:pPr fontAlgn="base">
                <a:spcBef>
                  <a:spcPct val="0"/>
                </a:spcBef>
                <a:spcAft>
                  <a:spcPct val="0"/>
                </a:spcAft>
              </a:pPr>
              <a:t>39</a:t>
            </a:fld>
            <a:endParaRPr lang="en-TT"/>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p:cNvSpPr>
            <a:spLocks noGrp="1" noRot="1" noChangeAspect="1" noTextEdit="1"/>
          </p:cNvSpPr>
          <p:nvPr>
            <p:ph type="sldImg"/>
          </p:nvPr>
        </p:nvSpPr>
        <p:spPr bwMode="auto">
          <a:noFill/>
          <a:ln>
            <a:solidFill>
              <a:srgbClr val="000000"/>
            </a:solidFill>
            <a:miter lim="800000"/>
            <a:headEnd/>
            <a:tailEnd/>
          </a:ln>
        </p:spPr>
      </p:sp>
      <p:sp>
        <p:nvSpPr>
          <p:cNvPr id="8089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TT" smtClean="0"/>
          </a:p>
        </p:txBody>
      </p:sp>
      <p:sp>
        <p:nvSpPr>
          <p:cNvPr id="809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29F62E1C-0FEB-4217-A7CD-57C23E5320E0}" type="slidenum">
              <a:rPr lang="en-TT"/>
              <a:pPr fontAlgn="base">
                <a:spcBef>
                  <a:spcPct val="0"/>
                </a:spcBef>
                <a:spcAft>
                  <a:spcPct val="0"/>
                </a:spcAft>
              </a:pPr>
              <a:t>4</a:t>
            </a:fld>
            <a:endParaRPr lang="en-TT"/>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Slide Image Placeholder 1"/>
          <p:cNvSpPr>
            <a:spLocks noGrp="1" noRot="1" noChangeAspect="1" noTextEdit="1"/>
          </p:cNvSpPr>
          <p:nvPr>
            <p:ph type="sldImg"/>
          </p:nvPr>
        </p:nvSpPr>
        <p:spPr bwMode="auto">
          <a:noFill/>
          <a:ln>
            <a:solidFill>
              <a:srgbClr val="000000"/>
            </a:solidFill>
            <a:miter lim="800000"/>
            <a:headEnd/>
            <a:tailEnd/>
          </a:ln>
        </p:spPr>
      </p:sp>
      <p:sp>
        <p:nvSpPr>
          <p:cNvPr id="11776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TT" smtClean="0"/>
          </a:p>
        </p:txBody>
      </p:sp>
      <p:sp>
        <p:nvSpPr>
          <p:cNvPr id="11776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4AC6667-FA8A-4CD8-A789-BCA409AF74C7}" type="slidenum">
              <a:rPr lang="en-TT"/>
              <a:pPr fontAlgn="base">
                <a:spcBef>
                  <a:spcPct val="0"/>
                </a:spcBef>
                <a:spcAft>
                  <a:spcPct val="0"/>
                </a:spcAft>
              </a:pPr>
              <a:t>40</a:t>
            </a:fld>
            <a:endParaRPr lang="en-TT"/>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Slide Image Placeholder 1"/>
          <p:cNvSpPr>
            <a:spLocks noGrp="1" noRot="1" noChangeAspect="1" noTextEdit="1"/>
          </p:cNvSpPr>
          <p:nvPr>
            <p:ph type="sldImg"/>
          </p:nvPr>
        </p:nvSpPr>
        <p:spPr bwMode="auto">
          <a:noFill/>
          <a:ln>
            <a:solidFill>
              <a:srgbClr val="000000"/>
            </a:solidFill>
            <a:miter lim="800000"/>
            <a:headEnd/>
            <a:tailEnd/>
          </a:ln>
        </p:spPr>
      </p:sp>
      <p:sp>
        <p:nvSpPr>
          <p:cNvPr id="11878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TT" smtClean="0"/>
          </a:p>
        </p:txBody>
      </p:sp>
      <p:sp>
        <p:nvSpPr>
          <p:cNvPr id="11878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CEE45D6A-018B-4E7F-9DF1-D792A12C8E73}" type="slidenum">
              <a:rPr lang="en-TT"/>
              <a:pPr fontAlgn="base">
                <a:spcBef>
                  <a:spcPct val="0"/>
                </a:spcBef>
                <a:spcAft>
                  <a:spcPct val="0"/>
                </a:spcAft>
              </a:pPr>
              <a:t>41</a:t>
            </a:fld>
            <a:endParaRPr lang="en-TT"/>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Slide Image Placeholder 1"/>
          <p:cNvSpPr>
            <a:spLocks noGrp="1" noRot="1" noChangeAspect="1" noTextEdit="1"/>
          </p:cNvSpPr>
          <p:nvPr>
            <p:ph type="sldImg"/>
          </p:nvPr>
        </p:nvSpPr>
        <p:spPr bwMode="auto">
          <a:noFill/>
          <a:ln>
            <a:solidFill>
              <a:srgbClr val="000000"/>
            </a:solidFill>
            <a:miter lim="800000"/>
            <a:headEnd/>
            <a:tailEnd/>
          </a:ln>
        </p:spPr>
      </p:sp>
      <p:sp>
        <p:nvSpPr>
          <p:cNvPr id="11981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TT" smtClean="0"/>
          </a:p>
        </p:txBody>
      </p:sp>
      <p:sp>
        <p:nvSpPr>
          <p:cNvPr id="11981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3AC5A361-E9A1-4BBF-87E3-1D6C3AF6B270}" type="slidenum">
              <a:rPr lang="en-TT"/>
              <a:pPr fontAlgn="base">
                <a:spcBef>
                  <a:spcPct val="0"/>
                </a:spcBef>
                <a:spcAft>
                  <a:spcPct val="0"/>
                </a:spcAft>
              </a:pPr>
              <a:t>42</a:t>
            </a:fld>
            <a:endParaRPr lang="en-TT"/>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Slide Image Placeholder 1"/>
          <p:cNvSpPr>
            <a:spLocks noGrp="1" noRot="1" noChangeAspect="1" noTextEdit="1"/>
          </p:cNvSpPr>
          <p:nvPr>
            <p:ph type="sldImg"/>
          </p:nvPr>
        </p:nvSpPr>
        <p:spPr bwMode="auto">
          <a:noFill/>
          <a:ln>
            <a:solidFill>
              <a:srgbClr val="000000"/>
            </a:solidFill>
            <a:miter lim="800000"/>
            <a:headEnd/>
            <a:tailEnd/>
          </a:ln>
        </p:spPr>
      </p:sp>
      <p:sp>
        <p:nvSpPr>
          <p:cNvPr id="12083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TT" smtClean="0"/>
          </a:p>
        </p:txBody>
      </p:sp>
      <p:sp>
        <p:nvSpPr>
          <p:cNvPr id="12083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0A66D05E-947E-4527-A7DA-837413F92768}" type="slidenum">
              <a:rPr lang="en-TT"/>
              <a:pPr fontAlgn="base">
                <a:spcBef>
                  <a:spcPct val="0"/>
                </a:spcBef>
                <a:spcAft>
                  <a:spcPct val="0"/>
                </a:spcAft>
              </a:pPr>
              <a:t>43</a:t>
            </a:fld>
            <a:endParaRPr lang="en-TT"/>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Slide Image Placeholder 1"/>
          <p:cNvSpPr>
            <a:spLocks noGrp="1" noRot="1" noChangeAspect="1" noTextEdit="1"/>
          </p:cNvSpPr>
          <p:nvPr>
            <p:ph type="sldImg"/>
          </p:nvPr>
        </p:nvSpPr>
        <p:spPr bwMode="auto">
          <a:noFill/>
          <a:ln>
            <a:solidFill>
              <a:srgbClr val="000000"/>
            </a:solidFill>
            <a:miter lim="800000"/>
            <a:headEnd/>
            <a:tailEnd/>
          </a:ln>
        </p:spPr>
      </p:sp>
      <p:sp>
        <p:nvSpPr>
          <p:cNvPr id="12185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TT" smtClean="0"/>
          </a:p>
        </p:txBody>
      </p:sp>
      <p:sp>
        <p:nvSpPr>
          <p:cNvPr id="12186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9C3533F-EC43-4DC6-8F32-A03256D5E62C}" type="slidenum">
              <a:rPr lang="en-TT"/>
              <a:pPr fontAlgn="base">
                <a:spcBef>
                  <a:spcPct val="0"/>
                </a:spcBef>
                <a:spcAft>
                  <a:spcPct val="0"/>
                </a:spcAft>
              </a:pPr>
              <a:t>44</a:t>
            </a:fld>
            <a:endParaRPr lang="en-TT"/>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Slide Image Placeholder 1"/>
          <p:cNvSpPr>
            <a:spLocks noGrp="1" noRot="1" noChangeAspect="1" noTextEdit="1"/>
          </p:cNvSpPr>
          <p:nvPr>
            <p:ph type="sldImg"/>
          </p:nvPr>
        </p:nvSpPr>
        <p:spPr bwMode="auto">
          <a:noFill/>
          <a:ln>
            <a:solidFill>
              <a:srgbClr val="000000"/>
            </a:solidFill>
            <a:miter lim="800000"/>
            <a:headEnd/>
            <a:tailEnd/>
          </a:ln>
        </p:spPr>
      </p:sp>
      <p:sp>
        <p:nvSpPr>
          <p:cNvPr id="12288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TT" smtClean="0"/>
          </a:p>
        </p:txBody>
      </p:sp>
      <p:sp>
        <p:nvSpPr>
          <p:cNvPr id="12288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3C190521-3DCC-4612-AC4D-319314DF0733}" type="slidenum">
              <a:rPr lang="en-TT"/>
              <a:pPr fontAlgn="base">
                <a:spcBef>
                  <a:spcPct val="0"/>
                </a:spcBef>
                <a:spcAft>
                  <a:spcPct val="0"/>
                </a:spcAft>
              </a:pPr>
              <a:t>45</a:t>
            </a:fld>
            <a:endParaRPr lang="en-TT"/>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Slide Image Placeholder 1"/>
          <p:cNvSpPr>
            <a:spLocks noGrp="1" noRot="1" noChangeAspect="1" noTextEdit="1"/>
          </p:cNvSpPr>
          <p:nvPr>
            <p:ph type="sldImg"/>
          </p:nvPr>
        </p:nvSpPr>
        <p:spPr bwMode="auto">
          <a:noFill/>
          <a:ln>
            <a:solidFill>
              <a:srgbClr val="000000"/>
            </a:solidFill>
            <a:miter lim="800000"/>
            <a:headEnd/>
            <a:tailEnd/>
          </a:ln>
        </p:spPr>
      </p:sp>
      <p:sp>
        <p:nvSpPr>
          <p:cNvPr id="12390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TT" smtClean="0"/>
          </a:p>
        </p:txBody>
      </p:sp>
      <p:sp>
        <p:nvSpPr>
          <p:cNvPr id="12390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30F9226-077A-4E12-B01B-F5075E82DB47}" type="slidenum">
              <a:rPr lang="en-TT"/>
              <a:pPr fontAlgn="base">
                <a:spcBef>
                  <a:spcPct val="0"/>
                </a:spcBef>
                <a:spcAft>
                  <a:spcPct val="0"/>
                </a:spcAft>
              </a:pPr>
              <a:t>46</a:t>
            </a:fld>
            <a:endParaRPr lang="en-TT"/>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Slide Image Placeholder 1"/>
          <p:cNvSpPr>
            <a:spLocks noGrp="1" noRot="1" noChangeAspect="1" noTextEdit="1"/>
          </p:cNvSpPr>
          <p:nvPr>
            <p:ph type="sldImg"/>
          </p:nvPr>
        </p:nvSpPr>
        <p:spPr bwMode="auto">
          <a:noFill/>
          <a:ln>
            <a:solidFill>
              <a:srgbClr val="000000"/>
            </a:solidFill>
            <a:miter lim="800000"/>
            <a:headEnd/>
            <a:tailEnd/>
          </a:ln>
        </p:spPr>
      </p:sp>
      <p:sp>
        <p:nvSpPr>
          <p:cNvPr id="12493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TT" smtClean="0"/>
          </a:p>
        </p:txBody>
      </p:sp>
      <p:sp>
        <p:nvSpPr>
          <p:cNvPr id="12493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A6B035F-972B-4BFA-9D06-0964A4AD386D}" type="slidenum">
              <a:rPr lang="en-TT"/>
              <a:pPr fontAlgn="base">
                <a:spcBef>
                  <a:spcPct val="0"/>
                </a:spcBef>
                <a:spcAft>
                  <a:spcPct val="0"/>
                </a:spcAft>
              </a:pPr>
              <a:t>47</a:t>
            </a:fld>
            <a:endParaRPr lang="en-TT"/>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Slide Image Placeholder 1"/>
          <p:cNvSpPr>
            <a:spLocks noGrp="1" noRot="1" noChangeAspect="1" noTextEdit="1"/>
          </p:cNvSpPr>
          <p:nvPr>
            <p:ph type="sldImg"/>
          </p:nvPr>
        </p:nvSpPr>
        <p:spPr bwMode="auto">
          <a:noFill/>
          <a:ln>
            <a:solidFill>
              <a:srgbClr val="000000"/>
            </a:solidFill>
            <a:miter lim="800000"/>
            <a:headEnd/>
            <a:tailEnd/>
          </a:ln>
        </p:spPr>
      </p:sp>
      <p:sp>
        <p:nvSpPr>
          <p:cNvPr id="12595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TT" smtClean="0"/>
          </a:p>
        </p:txBody>
      </p:sp>
      <p:sp>
        <p:nvSpPr>
          <p:cNvPr id="12595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85C8AF4F-C82B-43AF-BF59-898F48C3D7EF}" type="slidenum">
              <a:rPr lang="en-TT"/>
              <a:pPr fontAlgn="base">
                <a:spcBef>
                  <a:spcPct val="0"/>
                </a:spcBef>
                <a:spcAft>
                  <a:spcPct val="0"/>
                </a:spcAft>
              </a:pPr>
              <a:t>48</a:t>
            </a:fld>
            <a:endParaRPr lang="en-TT"/>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Slide Image Placeholder 1"/>
          <p:cNvSpPr>
            <a:spLocks noGrp="1" noRot="1" noChangeAspect="1" noTextEdit="1"/>
          </p:cNvSpPr>
          <p:nvPr>
            <p:ph type="sldImg"/>
          </p:nvPr>
        </p:nvSpPr>
        <p:spPr bwMode="auto">
          <a:noFill/>
          <a:ln>
            <a:solidFill>
              <a:srgbClr val="000000"/>
            </a:solidFill>
            <a:miter lim="800000"/>
            <a:headEnd/>
            <a:tailEnd/>
          </a:ln>
        </p:spPr>
      </p:sp>
      <p:sp>
        <p:nvSpPr>
          <p:cNvPr id="12697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TT" smtClean="0"/>
          </a:p>
        </p:txBody>
      </p:sp>
      <p:sp>
        <p:nvSpPr>
          <p:cNvPr id="12698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BAED2725-F5E7-4D2A-BA77-457CA960ABF6}" type="slidenum">
              <a:rPr lang="en-TT"/>
              <a:pPr fontAlgn="base">
                <a:spcBef>
                  <a:spcPct val="0"/>
                </a:spcBef>
                <a:spcAft>
                  <a:spcPct val="0"/>
                </a:spcAft>
              </a:pPr>
              <a:t>49</a:t>
            </a:fld>
            <a:endParaRPr lang="en-TT"/>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Slide Image Placeholder 1"/>
          <p:cNvSpPr>
            <a:spLocks noGrp="1" noRot="1" noChangeAspect="1" noTextEdit="1"/>
          </p:cNvSpPr>
          <p:nvPr>
            <p:ph type="sldImg"/>
          </p:nvPr>
        </p:nvSpPr>
        <p:spPr bwMode="auto">
          <a:noFill/>
          <a:ln>
            <a:solidFill>
              <a:srgbClr val="000000"/>
            </a:solidFill>
            <a:miter lim="800000"/>
            <a:headEnd/>
            <a:tailEnd/>
          </a:ln>
        </p:spPr>
      </p:sp>
      <p:sp>
        <p:nvSpPr>
          <p:cNvPr id="8192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TT" smtClean="0"/>
          </a:p>
        </p:txBody>
      </p:sp>
      <p:sp>
        <p:nvSpPr>
          <p:cNvPr id="8192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DDACE39-CE9F-41A4-9E28-1EC03983D138}" type="slidenum">
              <a:rPr lang="en-TT"/>
              <a:pPr fontAlgn="base">
                <a:spcBef>
                  <a:spcPct val="0"/>
                </a:spcBef>
                <a:spcAft>
                  <a:spcPct val="0"/>
                </a:spcAft>
              </a:pPr>
              <a:t>5</a:t>
            </a:fld>
            <a:endParaRPr lang="en-TT"/>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Slide Image Placeholder 1"/>
          <p:cNvSpPr>
            <a:spLocks noGrp="1" noRot="1" noChangeAspect="1" noTextEdit="1"/>
          </p:cNvSpPr>
          <p:nvPr>
            <p:ph type="sldImg"/>
          </p:nvPr>
        </p:nvSpPr>
        <p:spPr bwMode="auto">
          <a:noFill/>
          <a:ln>
            <a:solidFill>
              <a:srgbClr val="000000"/>
            </a:solidFill>
            <a:miter lim="800000"/>
            <a:headEnd/>
            <a:tailEnd/>
          </a:ln>
        </p:spPr>
      </p:sp>
      <p:sp>
        <p:nvSpPr>
          <p:cNvPr id="12800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TT" smtClean="0"/>
          </a:p>
        </p:txBody>
      </p:sp>
      <p:sp>
        <p:nvSpPr>
          <p:cNvPr id="12800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47B0DB78-F6B0-4A58-A99E-B0B7EA6084BC}" type="slidenum">
              <a:rPr lang="en-TT"/>
              <a:pPr fontAlgn="base">
                <a:spcBef>
                  <a:spcPct val="0"/>
                </a:spcBef>
                <a:spcAft>
                  <a:spcPct val="0"/>
                </a:spcAft>
              </a:pPr>
              <a:t>50</a:t>
            </a:fld>
            <a:endParaRPr lang="en-TT"/>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Slide Image Placeholder 1"/>
          <p:cNvSpPr>
            <a:spLocks noGrp="1" noRot="1" noChangeAspect="1" noTextEdit="1"/>
          </p:cNvSpPr>
          <p:nvPr>
            <p:ph type="sldImg"/>
          </p:nvPr>
        </p:nvSpPr>
        <p:spPr bwMode="auto">
          <a:noFill/>
          <a:ln>
            <a:solidFill>
              <a:srgbClr val="000000"/>
            </a:solidFill>
            <a:miter lim="800000"/>
            <a:headEnd/>
            <a:tailEnd/>
          </a:ln>
        </p:spPr>
      </p:sp>
      <p:sp>
        <p:nvSpPr>
          <p:cNvPr id="12902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TT" smtClean="0"/>
          </a:p>
        </p:txBody>
      </p:sp>
      <p:sp>
        <p:nvSpPr>
          <p:cNvPr id="12902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BAA0365F-A8A6-43BA-B795-E4734666BCF0}" type="slidenum">
              <a:rPr lang="en-TT"/>
              <a:pPr fontAlgn="base">
                <a:spcBef>
                  <a:spcPct val="0"/>
                </a:spcBef>
                <a:spcAft>
                  <a:spcPct val="0"/>
                </a:spcAft>
              </a:pPr>
              <a:t>51</a:t>
            </a:fld>
            <a:endParaRPr lang="en-TT"/>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Slide Image Placeholder 1"/>
          <p:cNvSpPr>
            <a:spLocks noGrp="1" noRot="1" noChangeAspect="1" noTextEdit="1"/>
          </p:cNvSpPr>
          <p:nvPr>
            <p:ph type="sldImg"/>
          </p:nvPr>
        </p:nvSpPr>
        <p:spPr bwMode="auto">
          <a:noFill/>
          <a:ln>
            <a:solidFill>
              <a:srgbClr val="000000"/>
            </a:solidFill>
            <a:miter lim="800000"/>
            <a:headEnd/>
            <a:tailEnd/>
          </a:ln>
        </p:spPr>
      </p:sp>
      <p:sp>
        <p:nvSpPr>
          <p:cNvPr id="13005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TT" smtClean="0"/>
          </a:p>
        </p:txBody>
      </p:sp>
      <p:sp>
        <p:nvSpPr>
          <p:cNvPr id="13005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D7DD59F3-C5EC-40E2-92D0-F17B77F82FCB}" type="slidenum">
              <a:rPr lang="en-TT"/>
              <a:pPr fontAlgn="base">
                <a:spcBef>
                  <a:spcPct val="0"/>
                </a:spcBef>
                <a:spcAft>
                  <a:spcPct val="0"/>
                </a:spcAft>
              </a:pPr>
              <a:t>52</a:t>
            </a:fld>
            <a:endParaRPr lang="en-TT"/>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Slide Image Placeholder 1"/>
          <p:cNvSpPr>
            <a:spLocks noGrp="1" noRot="1" noChangeAspect="1" noTextEdit="1"/>
          </p:cNvSpPr>
          <p:nvPr>
            <p:ph type="sldImg"/>
          </p:nvPr>
        </p:nvSpPr>
        <p:spPr bwMode="auto">
          <a:noFill/>
          <a:ln>
            <a:solidFill>
              <a:srgbClr val="000000"/>
            </a:solidFill>
            <a:miter lim="800000"/>
            <a:headEnd/>
            <a:tailEnd/>
          </a:ln>
        </p:spPr>
      </p:sp>
      <p:sp>
        <p:nvSpPr>
          <p:cNvPr id="13107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TT" smtClean="0"/>
          </a:p>
        </p:txBody>
      </p:sp>
      <p:sp>
        <p:nvSpPr>
          <p:cNvPr id="13107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14B10066-E5A2-418D-BF97-148075359574}" type="slidenum">
              <a:rPr lang="en-TT"/>
              <a:pPr fontAlgn="base">
                <a:spcBef>
                  <a:spcPct val="0"/>
                </a:spcBef>
                <a:spcAft>
                  <a:spcPct val="0"/>
                </a:spcAft>
              </a:pPr>
              <a:t>53</a:t>
            </a:fld>
            <a:endParaRPr lang="en-TT"/>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Slide Image Placeholder 1"/>
          <p:cNvSpPr>
            <a:spLocks noGrp="1" noRot="1" noChangeAspect="1" noTextEdit="1"/>
          </p:cNvSpPr>
          <p:nvPr>
            <p:ph type="sldImg"/>
          </p:nvPr>
        </p:nvSpPr>
        <p:spPr bwMode="auto">
          <a:noFill/>
          <a:ln>
            <a:solidFill>
              <a:srgbClr val="000000"/>
            </a:solidFill>
            <a:miter lim="800000"/>
            <a:headEnd/>
            <a:tailEnd/>
          </a:ln>
        </p:spPr>
      </p:sp>
      <p:sp>
        <p:nvSpPr>
          <p:cNvPr id="13209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TT" smtClean="0"/>
          </a:p>
        </p:txBody>
      </p:sp>
      <p:sp>
        <p:nvSpPr>
          <p:cNvPr id="1321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11A566D8-4F6F-4953-B072-2FE4B25AB6BA}" type="slidenum">
              <a:rPr lang="en-TT"/>
              <a:pPr fontAlgn="base">
                <a:spcBef>
                  <a:spcPct val="0"/>
                </a:spcBef>
                <a:spcAft>
                  <a:spcPct val="0"/>
                </a:spcAft>
              </a:pPr>
              <a:t>54</a:t>
            </a:fld>
            <a:endParaRPr lang="en-TT"/>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Slide Image Placeholder 1"/>
          <p:cNvSpPr>
            <a:spLocks noGrp="1" noRot="1" noChangeAspect="1" noTextEdit="1"/>
          </p:cNvSpPr>
          <p:nvPr>
            <p:ph type="sldImg"/>
          </p:nvPr>
        </p:nvSpPr>
        <p:spPr bwMode="auto">
          <a:noFill/>
          <a:ln>
            <a:solidFill>
              <a:srgbClr val="000000"/>
            </a:solidFill>
            <a:miter lim="800000"/>
            <a:headEnd/>
            <a:tailEnd/>
          </a:ln>
        </p:spPr>
      </p:sp>
      <p:sp>
        <p:nvSpPr>
          <p:cNvPr id="13312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TT" smtClean="0"/>
          </a:p>
        </p:txBody>
      </p:sp>
      <p:sp>
        <p:nvSpPr>
          <p:cNvPr id="13312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00B391AA-F0A5-4214-8F48-6757C4FEBF08}" type="slidenum">
              <a:rPr lang="en-TT"/>
              <a:pPr fontAlgn="base">
                <a:spcBef>
                  <a:spcPct val="0"/>
                </a:spcBef>
                <a:spcAft>
                  <a:spcPct val="0"/>
                </a:spcAft>
              </a:pPr>
              <a:t>55</a:t>
            </a:fld>
            <a:endParaRPr lang="en-TT"/>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p:cNvSpPr>
            <a:spLocks noGrp="1" noRot="1" noChangeAspect="1" noTextEdit="1"/>
          </p:cNvSpPr>
          <p:nvPr>
            <p:ph type="sldImg"/>
          </p:nvPr>
        </p:nvSpPr>
        <p:spPr bwMode="auto">
          <a:noFill/>
          <a:ln>
            <a:solidFill>
              <a:srgbClr val="000000"/>
            </a:solidFill>
            <a:miter lim="800000"/>
            <a:headEnd/>
            <a:tailEnd/>
          </a:ln>
        </p:spPr>
      </p:sp>
      <p:sp>
        <p:nvSpPr>
          <p:cNvPr id="13414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TT" smtClean="0"/>
          </a:p>
        </p:txBody>
      </p:sp>
      <p:sp>
        <p:nvSpPr>
          <p:cNvPr id="13414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EDA73E7-9589-4AD6-989A-590C325DEF11}" type="slidenum">
              <a:rPr lang="en-TT"/>
              <a:pPr fontAlgn="base">
                <a:spcBef>
                  <a:spcPct val="0"/>
                </a:spcBef>
                <a:spcAft>
                  <a:spcPct val="0"/>
                </a:spcAft>
              </a:pPr>
              <a:t>56</a:t>
            </a:fld>
            <a:endParaRPr lang="en-TT"/>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Slide Image Placeholder 1"/>
          <p:cNvSpPr>
            <a:spLocks noGrp="1" noRot="1" noChangeAspect="1" noTextEdit="1"/>
          </p:cNvSpPr>
          <p:nvPr>
            <p:ph type="sldImg"/>
          </p:nvPr>
        </p:nvSpPr>
        <p:spPr bwMode="auto">
          <a:noFill/>
          <a:ln>
            <a:solidFill>
              <a:srgbClr val="000000"/>
            </a:solidFill>
            <a:miter lim="800000"/>
            <a:headEnd/>
            <a:tailEnd/>
          </a:ln>
        </p:spPr>
      </p:sp>
      <p:sp>
        <p:nvSpPr>
          <p:cNvPr id="13517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TT" smtClean="0"/>
          </a:p>
        </p:txBody>
      </p:sp>
      <p:sp>
        <p:nvSpPr>
          <p:cNvPr id="13517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44290486-F120-4B34-BDFD-1C8A975315A9}" type="slidenum">
              <a:rPr lang="en-TT"/>
              <a:pPr fontAlgn="base">
                <a:spcBef>
                  <a:spcPct val="0"/>
                </a:spcBef>
                <a:spcAft>
                  <a:spcPct val="0"/>
                </a:spcAft>
              </a:pPr>
              <a:t>57</a:t>
            </a:fld>
            <a:endParaRPr lang="en-TT"/>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Slide Image Placeholder 1"/>
          <p:cNvSpPr>
            <a:spLocks noGrp="1" noRot="1" noChangeAspect="1" noTextEdit="1"/>
          </p:cNvSpPr>
          <p:nvPr>
            <p:ph type="sldImg"/>
          </p:nvPr>
        </p:nvSpPr>
        <p:spPr bwMode="auto">
          <a:noFill/>
          <a:ln>
            <a:solidFill>
              <a:srgbClr val="000000"/>
            </a:solidFill>
            <a:miter lim="800000"/>
            <a:headEnd/>
            <a:tailEnd/>
          </a:ln>
        </p:spPr>
      </p:sp>
      <p:sp>
        <p:nvSpPr>
          <p:cNvPr id="13619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TT" smtClean="0"/>
          </a:p>
        </p:txBody>
      </p:sp>
      <p:sp>
        <p:nvSpPr>
          <p:cNvPr id="13619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2E57F30A-BCE5-4B0C-B460-BF8B06ECF042}" type="slidenum">
              <a:rPr lang="en-TT"/>
              <a:pPr fontAlgn="base">
                <a:spcBef>
                  <a:spcPct val="0"/>
                </a:spcBef>
                <a:spcAft>
                  <a:spcPct val="0"/>
                </a:spcAft>
              </a:pPr>
              <a:t>58</a:t>
            </a:fld>
            <a:endParaRPr lang="en-TT"/>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Slide Image Placeholder 1"/>
          <p:cNvSpPr>
            <a:spLocks noGrp="1" noRot="1" noChangeAspect="1" noTextEdit="1"/>
          </p:cNvSpPr>
          <p:nvPr>
            <p:ph type="sldImg"/>
          </p:nvPr>
        </p:nvSpPr>
        <p:spPr bwMode="auto">
          <a:noFill/>
          <a:ln>
            <a:solidFill>
              <a:srgbClr val="000000"/>
            </a:solidFill>
            <a:miter lim="800000"/>
            <a:headEnd/>
            <a:tailEnd/>
          </a:ln>
        </p:spPr>
      </p:sp>
      <p:sp>
        <p:nvSpPr>
          <p:cNvPr id="13721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TT" smtClean="0"/>
          </a:p>
        </p:txBody>
      </p:sp>
      <p:sp>
        <p:nvSpPr>
          <p:cNvPr id="13722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2273118E-93AF-485F-B8FE-69C82C104FFE}" type="slidenum">
              <a:rPr lang="en-TT"/>
              <a:pPr fontAlgn="base">
                <a:spcBef>
                  <a:spcPct val="0"/>
                </a:spcBef>
                <a:spcAft>
                  <a:spcPct val="0"/>
                </a:spcAft>
              </a:pPr>
              <a:t>59</a:t>
            </a:fld>
            <a:endParaRPr lang="en-TT"/>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p:cNvSpPr>
            <a:spLocks noGrp="1" noRot="1" noChangeAspect="1" noTextEdit="1"/>
          </p:cNvSpPr>
          <p:nvPr>
            <p:ph type="sldImg"/>
          </p:nvPr>
        </p:nvSpPr>
        <p:spPr bwMode="auto">
          <a:noFill/>
          <a:ln>
            <a:solidFill>
              <a:srgbClr val="000000"/>
            </a:solidFill>
            <a:miter lim="800000"/>
            <a:headEnd/>
            <a:tailEnd/>
          </a:ln>
        </p:spPr>
      </p:sp>
      <p:sp>
        <p:nvSpPr>
          <p:cNvPr id="8294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TT" smtClean="0"/>
          </a:p>
        </p:txBody>
      </p:sp>
      <p:sp>
        <p:nvSpPr>
          <p:cNvPr id="8294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B2832CEC-83CE-4F61-9102-325AA01E0C30}" type="slidenum">
              <a:rPr lang="en-TT"/>
              <a:pPr fontAlgn="base">
                <a:spcBef>
                  <a:spcPct val="0"/>
                </a:spcBef>
                <a:spcAft>
                  <a:spcPct val="0"/>
                </a:spcAft>
              </a:pPr>
              <a:t>6</a:t>
            </a:fld>
            <a:endParaRPr lang="en-TT"/>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Slide Image Placeholder 1"/>
          <p:cNvSpPr>
            <a:spLocks noGrp="1" noRot="1" noChangeAspect="1" noTextEdit="1"/>
          </p:cNvSpPr>
          <p:nvPr>
            <p:ph type="sldImg"/>
          </p:nvPr>
        </p:nvSpPr>
        <p:spPr bwMode="auto">
          <a:noFill/>
          <a:ln>
            <a:solidFill>
              <a:srgbClr val="000000"/>
            </a:solidFill>
            <a:miter lim="800000"/>
            <a:headEnd/>
            <a:tailEnd/>
          </a:ln>
        </p:spPr>
      </p:sp>
      <p:sp>
        <p:nvSpPr>
          <p:cNvPr id="13824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TT" smtClean="0"/>
          </a:p>
        </p:txBody>
      </p:sp>
      <p:sp>
        <p:nvSpPr>
          <p:cNvPr id="13824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554DA20C-295C-4750-918B-48407C0FC47B}" type="slidenum">
              <a:rPr lang="en-TT"/>
              <a:pPr fontAlgn="base">
                <a:spcBef>
                  <a:spcPct val="0"/>
                </a:spcBef>
                <a:spcAft>
                  <a:spcPct val="0"/>
                </a:spcAft>
              </a:pPr>
              <a:t>60</a:t>
            </a:fld>
            <a:endParaRPr lang="en-TT"/>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Slide Image Placeholder 1"/>
          <p:cNvSpPr>
            <a:spLocks noGrp="1" noRot="1" noChangeAspect="1" noTextEdit="1"/>
          </p:cNvSpPr>
          <p:nvPr>
            <p:ph type="sldImg"/>
          </p:nvPr>
        </p:nvSpPr>
        <p:spPr bwMode="auto">
          <a:noFill/>
          <a:ln>
            <a:solidFill>
              <a:srgbClr val="000000"/>
            </a:solidFill>
            <a:miter lim="800000"/>
            <a:headEnd/>
            <a:tailEnd/>
          </a:ln>
        </p:spPr>
      </p:sp>
      <p:sp>
        <p:nvSpPr>
          <p:cNvPr id="13926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TT" smtClean="0"/>
          </a:p>
        </p:txBody>
      </p:sp>
      <p:sp>
        <p:nvSpPr>
          <p:cNvPr id="13926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98A5F34-709F-4BD4-B808-8D2AD6A51888}" type="slidenum">
              <a:rPr lang="en-TT"/>
              <a:pPr fontAlgn="base">
                <a:spcBef>
                  <a:spcPct val="0"/>
                </a:spcBef>
                <a:spcAft>
                  <a:spcPct val="0"/>
                </a:spcAft>
              </a:pPr>
              <a:t>61</a:t>
            </a:fld>
            <a:endParaRPr lang="en-TT"/>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Slide Image Placeholder 1"/>
          <p:cNvSpPr>
            <a:spLocks noGrp="1" noRot="1" noChangeAspect="1" noTextEdit="1"/>
          </p:cNvSpPr>
          <p:nvPr>
            <p:ph type="sldImg"/>
          </p:nvPr>
        </p:nvSpPr>
        <p:spPr bwMode="auto">
          <a:noFill/>
          <a:ln>
            <a:solidFill>
              <a:srgbClr val="000000"/>
            </a:solidFill>
            <a:miter lim="800000"/>
            <a:headEnd/>
            <a:tailEnd/>
          </a:ln>
        </p:spPr>
      </p:sp>
      <p:sp>
        <p:nvSpPr>
          <p:cNvPr id="14029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TT" smtClean="0"/>
          </a:p>
        </p:txBody>
      </p:sp>
      <p:sp>
        <p:nvSpPr>
          <p:cNvPr id="14029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1C7D53C3-4E87-4131-8FE3-430C6FEA78C3}" type="slidenum">
              <a:rPr lang="en-TT"/>
              <a:pPr fontAlgn="base">
                <a:spcBef>
                  <a:spcPct val="0"/>
                </a:spcBef>
                <a:spcAft>
                  <a:spcPct val="0"/>
                </a:spcAft>
              </a:pPr>
              <a:t>62</a:t>
            </a:fld>
            <a:endParaRPr lang="en-TT"/>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Slide Image Placeholder 1"/>
          <p:cNvSpPr>
            <a:spLocks noGrp="1" noRot="1" noChangeAspect="1" noTextEdit="1"/>
          </p:cNvSpPr>
          <p:nvPr>
            <p:ph type="sldImg"/>
          </p:nvPr>
        </p:nvSpPr>
        <p:spPr bwMode="auto">
          <a:noFill/>
          <a:ln>
            <a:solidFill>
              <a:srgbClr val="000000"/>
            </a:solidFill>
            <a:miter lim="800000"/>
            <a:headEnd/>
            <a:tailEnd/>
          </a:ln>
        </p:spPr>
      </p:sp>
      <p:sp>
        <p:nvSpPr>
          <p:cNvPr id="14131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TT" smtClean="0"/>
          </a:p>
        </p:txBody>
      </p:sp>
      <p:sp>
        <p:nvSpPr>
          <p:cNvPr id="14131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8D1714A3-8A64-4434-BA5C-CAAD4752263F}" type="slidenum">
              <a:rPr lang="en-TT"/>
              <a:pPr fontAlgn="base">
                <a:spcBef>
                  <a:spcPct val="0"/>
                </a:spcBef>
                <a:spcAft>
                  <a:spcPct val="0"/>
                </a:spcAft>
              </a:pPr>
              <a:t>63</a:t>
            </a:fld>
            <a:endParaRPr lang="en-TT"/>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2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TT" smtClean="0"/>
          </a:p>
        </p:txBody>
      </p:sp>
      <p:sp>
        <p:nvSpPr>
          <p:cNvPr id="142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051F2B13-620E-4CF6-9F37-FFEE95B86CC2}" type="slidenum">
              <a:rPr lang="en-TT"/>
              <a:pPr fontAlgn="base">
                <a:spcBef>
                  <a:spcPct val="0"/>
                </a:spcBef>
                <a:spcAft>
                  <a:spcPct val="0"/>
                </a:spcAft>
              </a:pPr>
              <a:t>64</a:t>
            </a:fld>
            <a:endParaRPr lang="en-TT"/>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Slide Image Placeholder 1"/>
          <p:cNvSpPr>
            <a:spLocks noGrp="1" noRot="1" noChangeAspect="1" noTextEdit="1"/>
          </p:cNvSpPr>
          <p:nvPr>
            <p:ph type="sldImg"/>
          </p:nvPr>
        </p:nvSpPr>
        <p:spPr bwMode="auto">
          <a:noFill/>
          <a:ln>
            <a:solidFill>
              <a:srgbClr val="000000"/>
            </a:solidFill>
            <a:miter lim="800000"/>
            <a:headEnd/>
            <a:tailEnd/>
          </a:ln>
        </p:spPr>
      </p:sp>
      <p:sp>
        <p:nvSpPr>
          <p:cNvPr id="14336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TT" smtClean="0"/>
          </a:p>
        </p:txBody>
      </p:sp>
      <p:sp>
        <p:nvSpPr>
          <p:cNvPr id="14336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0233573C-A42F-4C31-93C1-6CD5B93789F1}" type="slidenum">
              <a:rPr lang="en-TT"/>
              <a:pPr fontAlgn="base">
                <a:spcBef>
                  <a:spcPct val="0"/>
                </a:spcBef>
                <a:spcAft>
                  <a:spcPct val="0"/>
                </a:spcAft>
              </a:pPr>
              <a:t>65</a:t>
            </a:fld>
            <a:endParaRPr lang="en-TT"/>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Slide Image Placeholder 1"/>
          <p:cNvSpPr>
            <a:spLocks noGrp="1" noRot="1" noChangeAspect="1" noTextEdit="1"/>
          </p:cNvSpPr>
          <p:nvPr>
            <p:ph type="sldImg"/>
          </p:nvPr>
        </p:nvSpPr>
        <p:spPr bwMode="auto">
          <a:noFill/>
          <a:ln>
            <a:solidFill>
              <a:srgbClr val="000000"/>
            </a:solidFill>
            <a:miter lim="800000"/>
            <a:headEnd/>
            <a:tailEnd/>
          </a:ln>
        </p:spPr>
      </p:sp>
      <p:sp>
        <p:nvSpPr>
          <p:cNvPr id="14438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TT" smtClean="0"/>
          </a:p>
        </p:txBody>
      </p:sp>
      <p:sp>
        <p:nvSpPr>
          <p:cNvPr id="14438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C0B47AA9-7391-4CEA-A3BD-5622251C2DC5}" type="slidenum">
              <a:rPr lang="en-TT"/>
              <a:pPr fontAlgn="base">
                <a:spcBef>
                  <a:spcPct val="0"/>
                </a:spcBef>
                <a:spcAft>
                  <a:spcPct val="0"/>
                </a:spcAft>
              </a:pPr>
              <a:t>66</a:t>
            </a:fld>
            <a:endParaRPr lang="en-TT"/>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Slide Image Placeholder 1"/>
          <p:cNvSpPr>
            <a:spLocks noGrp="1" noRot="1" noChangeAspect="1" noTextEdit="1"/>
          </p:cNvSpPr>
          <p:nvPr>
            <p:ph type="sldImg"/>
          </p:nvPr>
        </p:nvSpPr>
        <p:spPr bwMode="auto">
          <a:noFill/>
          <a:ln>
            <a:solidFill>
              <a:srgbClr val="000000"/>
            </a:solidFill>
            <a:miter lim="800000"/>
            <a:headEnd/>
            <a:tailEnd/>
          </a:ln>
        </p:spPr>
      </p:sp>
      <p:sp>
        <p:nvSpPr>
          <p:cNvPr id="14541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TT" smtClean="0"/>
          </a:p>
        </p:txBody>
      </p:sp>
      <p:sp>
        <p:nvSpPr>
          <p:cNvPr id="14541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8A9634EB-8326-4E1B-A02A-ABD92A89E478}" type="slidenum">
              <a:rPr lang="en-TT"/>
              <a:pPr fontAlgn="base">
                <a:spcBef>
                  <a:spcPct val="0"/>
                </a:spcBef>
                <a:spcAft>
                  <a:spcPct val="0"/>
                </a:spcAft>
              </a:pPr>
              <a:t>67</a:t>
            </a:fld>
            <a:endParaRPr lang="en-TT"/>
          </a:p>
        </p:txBody>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Slide Image Placeholder 1"/>
          <p:cNvSpPr>
            <a:spLocks noGrp="1" noRot="1" noChangeAspect="1" noTextEdit="1"/>
          </p:cNvSpPr>
          <p:nvPr>
            <p:ph type="sldImg"/>
          </p:nvPr>
        </p:nvSpPr>
        <p:spPr bwMode="auto">
          <a:noFill/>
          <a:ln>
            <a:solidFill>
              <a:srgbClr val="000000"/>
            </a:solidFill>
            <a:miter lim="800000"/>
            <a:headEnd/>
            <a:tailEnd/>
          </a:ln>
        </p:spPr>
      </p:sp>
      <p:sp>
        <p:nvSpPr>
          <p:cNvPr id="14643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TT" smtClean="0"/>
          </a:p>
        </p:txBody>
      </p:sp>
      <p:sp>
        <p:nvSpPr>
          <p:cNvPr id="14643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67A03FEA-BFCF-424F-ADB2-DD2CAEE178DF}" type="slidenum">
              <a:rPr lang="en-TT"/>
              <a:pPr fontAlgn="base">
                <a:spcBef>
                  <a:spcPct val="0"/>
                </a:spcBef>
                <a:spcAft>
                  <a:spcPct val="0"/>
                </a:spcAft>
              </a:pPr>
              <a:t>68</a:t>
            </a:fld>
            <a:endParaRPr lang="en-TT"/>
          </a:p>
        </p:txBody>
      </p:sp>
    </p:spTree>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Slide Image Placeholder 1"/>
          <p:cNvSpPr>
            <a:spLocks noGrp="1" noRot="1" noChangeAspect="1" noTextEdit="1"/>
          </p:cNvSpPr>
          <p:nvPr>
            <p:ph type="sldImg"/>
          </p:nvPr>
        </p:nvSpPr>
        <p:spPr bwMode="auto">
          <a:noFill/>
          <a:ln>
            <a:solidFill>
              <a:srgbClr val="000000"/>
            </a:solidFill>
            <a:miter lim="800000"/>
            <a:headEnd/>
            <a:tailEnd/>
          </a:ln>
        </p:spPr>
      </p:sp>
      <p:sp>
        <p:nvSpPr>
          <p:cNvPr id="14745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TT" smtClean="0"/>
          </a:p>
        </p:txBody>
      </p:sp>
      <p:sp>
        <p:nvSpPr>
          <p:cNvPr id="14746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9C625777-6204-4373-B3A9-74F3CCDEF7C3}" type="slidenum">
              <a:rPr lang="en-TT"/>
              <a:pPr fontAlgn="base">
                <a:spcBef>
                  <a:spcPct val="0"/>
                </a:spcBef>
                <a:spcAft>
                  <a:spcPct val="0"/>
                </a:spcAft>
              </a:pPr>
              <a:t>69</a:t>
            </a:fld>
            <a:endParaRPr lang="en-TT"/>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bwMode="auto">
          <a:noFill/>
          <a:ln>
            <a:solidFill>
              <a:srgbClr val="000000"/>
            </a:solidFill>
            <a:miter lim="800000"/>
            <a:headEnd/>
            <a:tailEnd/>
          </a:ln>
        </p:spPr>
      </p:sp>
      <p:sp>
        <p:nvSpPr>
          <p:cNvPr id="8397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TT" smtClean="0"/>
          </a:p>
        </p:txBody>
      </p:sp>
      <p:sp>
        <p:nvSpPr>
          <p:cNvPr id="8397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07105665-E919-41DD-B7BC-C4303B731680}" type="slidenum">
              <a:rPr lang="en-TT"/>
              <a:pPr fontAlgn="base">
                <a:spcBef>
                  <a:spcPct val="0"/>
                </a:spcBef>
                <a:spcAft>
                  <a:spcPct val="0"/>
                </a:spcAft>
              </a:pPr>
              <a:t>7</a:t>
            </a:fld>
            <a:endParaRPr lang="en-TT"/>
          </a:p>
        </p:txBody>
      </p:sp>
    </p:spTree>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Slide Image Placeholder 1"/>
          <p:cNvSpPr>
            <a:spLocks noGrp="1" noRot="1" noChangeAspect="1" noTextEdit="1"/>
          </p:cNvSpPr>
          <p:nvPr>
            <p:ph type="sldImg"/>
          </p:nvPr>
        </p:nvSpPr>
        <p:spPr bwMode="auto">
          <a:noFill/>
          <a:ln>
            <a:solidFill>
              <a:srgbClr val="000000"/>
            </a:solidFill>
            <a:miter lim="800000"/>
            <a:headEnd/>
            <a:tailEnd/>
          </a:ln>
        </p:spPr>
      </p:sp>
      <p:sp>
        <p:nvSpPr>
          <p:cNvPr id="14848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TT" smtClean="0"/>
          </a:p>
        </p:txBody>
      </p:sp>
      <p:sp>
        <p:nvSpPr>
          <p:cNvPr id="14848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EFAB9E72-ECCF-4511-8E60-65260640E38B}" type="slidenum">
              <a:rPr lang="en-TT"/>
              <a:pPr fontAlgn="base">
                <a:spcBef>
                  <a:spcPct val="0"/>
                </a:spcBef>
                <a:spcAft>
                  <a:spcPct val="0"/>
                </a:spcAft>
              </a:pPr>
              <a:t>70</a:t>
            </a:fld>
            <a:endParaRPr lang="en-TT"/>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p:cNvSpPr>
            <a:spLocks noGrp="1" noRot="1" noChangeAspect="1" noTextEdit="1"/>
          </p:cNvSpPr>
          <p:nvPr>
            <p:ph type="sldImg"/>
          </p:nvPr>
        </p:nvSpPr>
        <p:spPr bwMode="auto">
          <a:noFill/>
          <a:ln>
            <a:solidFill>
              <a:srgbClr val="000000"/>
            </a:solidFill>
            <a:miter lim="800000"/>
            <a:headEnd/>
            <a:tailEnd/>
          </a:ln>
        </p:spPr>
      </p:sp>
      <p:sp>
        <p:nvSpPr>
          <p:cNvPr id="8499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TT" smtClean="0"/>
          </a:p>
        </p:txBody>
      </p:sp>
      <p:sp>
        <p:nvSpPr>
          <p:cNvPr id="8499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14E4CC4-5571-46FC-A489-407EEA686414}" type="slidenum">
              <a:rPr lang="en-TT"/>
              <a:pPr fontAlgn="base">
                <a:spcBef>
                  <a:spcPct val="0"/>
                </a:spcBef>
                <a:spcAft>
                  <a:spcPct val="0"/>
                </a:spcAft>
              </a:pPr>
              <a:t>8</a:t>
            </a:fld>
            <a:endParaRPr lang="en-TT"/>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Slide Image Placeholder 1"/>
          <p:cNvSpPr>
            <a:spLocks noGrp="1" noRot="1" noChangeAspect="1" noTextEdit="1"/>
          </p:cNvSpPr>
          <p:nvPr>
            <p:ph type="sldImg"/>
          </p:nvPr>
        </p:nvSpPr>
        <p:spPr bwMode="auto">
          <a:noFill/>
          <a:ln>
            <a:solidFill>
              <a:srgbClr val="000000"/>
            </a:solidFill>
            <a:miter lim="800000"/>
            <a:headEnd/>
            <a:tailEnd/>
          </a:ln>
        </p:spPr>
      </p:sp>
      <p:sp>
        <p:nvSpPr>
          <p:cNvPr id="8601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TT" smtClean="0"/>
          </a:p>
        </p:txBody>
      </p:sp>
      <p:sp>
        <p:nvSpPr>
          <p:cNvPr id="8602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EAC261AA-6BB6-42BD-88F3-1D23A583AE9C}" type="slidenum">
              <a:rPr lang="en-TT"/>
              <a:pPr fontAlgn="base">
                <a:spcBef>
                  <a:spcPct val="0"/>
                </a:spcBef>
                <a:spcAft>
                  <a:spcPct val="0"/>
                </a:spcAft>
              </a:pPr>
              <a:t>9</a:t>
            </a:fld>
            <a:endParaRPr lang="en-TT"/>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4" name="Date Placeholder 29"/>
          <p:cNvSpPr>
            <a:spLocks noGrp="1"/>
          </p:cNvSpPr>
          <p:nvPr>
            <p:ph type="dt" sz="half" idx="10"/>
          </p:nvPr>
        </p:nvSpPr>
        <p:spPr/>
        <p:txBody>
          <a:bodyPr/>
          <a:lstStyle>
            <a:lvl1pPr>
              <a:defRPr/>
            </a:lvl1pPr>
          </a:lstStyle>
          <a:p>
            <a:pPr>
              <a:defRPr/>
            </a:pPr>
            <a:fld id="{12F8B887-064A-4EF6-9AC5-7C8BD0453FAA}" type="datetimeFigureOut">
              <a:rPr lang="en-US"/>
              <a:pPr>
                <a:defRPr/>
              </a:pPr>
              <a:t>11/19/2013</a:t>
            </a:fld>
            <a:endParaRPr lang="en-TT"/>
          </a:p>
        </p:txBody>
      </p:sp>
      <p:sp>
        <p:nvSpPr>
          <p:cNvPr id="5" name="Footer Placeholder 18"/>
          <p:cNvSpPr>
            <a:spLocks noGrp="1"/>
          </p:cNvSpPr>
          <p:nvPr>
            <p:ph type="ftr" sz="quarter" idx="11"/>
          </p:nvPr>
        </p:nvSpPr>
        <p:spPr/>
        <p:txBody>
          <a:bodyPr/>
          <a:lstStyle>
            <a:lvl1pPr>
              <a:defRPr/>
            </a:lvl1pPr>
          </a:lstStyle>
          <a:p>
            <a:pPr>
              <a:defRPr/>
            </a:pPr>
            <a:endParaRPr lang="en-TT"/>
          </a:p>
        </p:txBody>
      </p:sp>
      <p:sp>
        <p:nvSpPr>
          <p:cNvPr id="6" name="Slide Number Placeholder 26"/>
          <p:cNvSpPr>
            <a:spLocks noGrp="1"/>
          </p:cNvSpPr>
          <p:nvPr>
            <p:ph type="sldNum" sz="quarter" idx="12"/>
          </p:nvPr>
        </p:nvSpPr>
        <p:spPr/>
        <p:txBody>
          <a:bodyPr/>
          <a:lstStyle>
            <a:lvl1pPr>
              <a:defRPr/>
            </a:lvl1pPr>
          </a:lstStyle>
          <a:p>
            <a:pPr>
              <a:defRPr/>
            </a:pPr>
            <a:fld id="{0F4DEDFD-4A1B-45F2-8E6B-4D28ECCDDED8}" type="slidenum">
              <a:rPr lang="en-TT"/>
              <a:pPr>
                <a:defRPr/>
              </a:pPr>
              <a:t>‹#›</a:t>
            </a:fld>
            <a:endParaRPr lang="en-TT"/>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37446E6C-6013-4EE3-B933-A926C700C5BC}" type="datetimeFigureOut">
              <a:rPr lang="en-US"/>
              <a:pPr>
                <a:defRPr/>
              </a:pPr>
              <a:t>11/19/2013</a:t>
            </a:fld>
            <a:endParaRPr lang="en-TT"/>
          </a:p>
        </p:txBody>
      </p:sp>
      <p:sp>
        <p:nvSpPr>
          <p:cNvPr id="5" name="Footer Placeholder 21"/>
          <p:cNvSpPr>
            <a:spLocks noGrp="1"/>
          </p:cNvSpPr>
          <p:nvPr>
            <p:ph type="ftr" sz="quarter" idx="11"/>
          </p:nvPr>
        </p:nvSpPr>
        <p:spPr/>
        <p:txBody>
          <a:bodyPr/>
          <a:lstStyle>
            <a:lvl1pPr>
              <a:defRPr/>
            </a:lvl1pPr>
          </a:lstStyle>
          <a:p>
            <a:pPr>
              <a:defRPr/>
            </a:pPr>
            <a:endParaRPr lang="en-TT"/>
          </a:p>
        </p:txBody>
      </p:sp>
      <p:sp>
        <p:nvSpPr>
          <p:cNvPr id="6" name="Slide Number Placeholder 17"/>
          <p:cNvSpPr>
            <a:spLocks noGrp="1"/>
          </p:cNvSpPr>
          <p:nvPr>
            <p:ph type="sldNum" sz="quarter" idx="12"/>
          </p:nvPr>
        </p:nvSpPr>
        <p:spPr/>
        <p:txBody>
          <a:bodyPr/>
          <a:lstStyle>
            <a:lvl1pPr>
              <a:defRPr/>
            </a:lvl1pPr>
          </a:lstStyle>
          <a:p>
            <a:pPr>
              <a:defRPr/>
            </a:pPr>
            <a:fld id="{9691BF8D-F303-4A52-9997-BEEEE794954F}" type="slidenum">
              <a:rPr lang="en-TT"/>
              <a:pPr>
                <a:defRPr/>
              </a:pPr>
              <a:t>‹#›</a:t>
            </a:fld>
            <a:endParaRPr lang="en-T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04283675-EF33-41A8-B6BD-3DB5BB228794}" type="datetimeFigureOut">
              <a:rPr lang="en-US"/>
              <a:pPr>
                <a:defRPr/>
              </a:pPr>
              <a:t>11/19/2013</a:t>
            </a:fld>
            <a:endParaRPr lang="en-TT"/>
          </a:p>
        </p:txBody>
      </p:sp>
      <p:sp>
        <p:nvSpPr>
          <p:cNvPr id="5" name="Footer Placeholder 21"/>
          <p:cNvSpPr>
            <a:spLocks noGrp="1"/>
          </p:cNvSpPr>
          <p:nvPr>
            <p:ph type="ftr" sz="quarter" idx="11"/>
          </p:nvPr>
        </p:nvSpPr>
        <p:spPr/>
        <p:txBody>
          <a:bodyPr/>
          <a:lstStyle>
            <a:lvl1pPr>
              <a:defRPr/>
            </a:lvl1pPr>
          </a:lstStyle>
          <a:p>
            <a:pPr>
              <a:defRPr/>
            </a:pPr>
            <a:endParaRPr lang="en-TT"/>
          </a:p>
        </p:txBody>
      </p:sp>
      <p:sp>
        <p:nvSpPr>
          <p:cNvPr id="6" name="Slide Number Placeholder 17"/>
          <p:cNvSpPr>
            <a:spLocks noGrp="1"/>
          </p:cNvSpPr>
          <p:nvPr>
            <p:ph type="sldNum" sz="quarter" idx="12"/>
          </p:nvPr>
        </p:nvSpPr>
        <p:spPr/>
        <p:txBody>
          <a:bodyPr/>
          <a:lstStyle>
            <a:lvl1pPr>
              <a:defRPr/>
            </a:lvl1pPr>
          </a:lstStyle>
          <a:p>
            <a:pPr>
              <a:defRPr/>
            </a:pPr>
            <a:fld id="{4B44E32B-6D33-40EF-B870-8E37F0A50441}" type="slidenum">
              <a:rPr lang="en-TT"/>
              <a:pPr>
                <a:defRPr/>
              </a:pPr>
              <a:t>‹#›</a:t>
            </a:fld>
            <a:endParaRPr lang="en-T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7853F85A-916A-4057-BBAA-36C28F05BD13}" type="datetimeFigureOut">
              <a:rPr lang="en-US"/>
              <a:pPr>
                <a:defRPr/>
              </a:pPr>
              <a:t>11/19/2013</a:t>
            </a:fld>
            <a:endParaRPr lang="en-TT"/>
          </a:p>
        </p:txBody>
      </p:sp>
      <p:sp>
        <p:nvSpPr>
          <p:cNvPr id="5" name="Footer Placeholder 21"/>
          <p:cNvSpPr>
            <a:spLocks noGrp="1"/>
          </p:cNvSpPr>
          <p:nvPr>
            <p:ph type="ftr" sz="quarter" idx="11"/>
          </p:nvPr>
        </p:nvSpPr>
        <p:spPr/>
        <p:txBody>
          <a:bodyPr/>
          <a:lstStyle>
            <a:lvl1pPr>
              <a:defRPr/>
            </a:lvl1pPr>
          </a:lstStyle>
          <a:p>
            <a:pPr>
              <a:defRPr/>
            </a:pPr>
            <a:endParaRPr lang="en-TT"/>
          </a:p>
        </p:txBody>
      </p:sp>
      <p:sp>
        <p:nvSpPr>
          <p:cNvPr id="6" name="Slide Number Placeholder 17"/>
          <p:cNvSpPr>
            <a:spLocks noGrp="1"/>
          </p:cNvSpPr>
          <p:nvPr>
            <p:ph type="sldNum" sz="quarter" idx="12"/>
          </p:nvPr>
        </p:nvSpPr>
        <p:spPr/>
        <p:txBody>
          <a:bodyPr/>
          <a:lstStyle>
            <a:lvl1pPr>
              <a:defRPr/>
            </a:lvl1pPr>
          </a:lstStyle>
          <a:p>
            <a:pPr>
              <a:defRPr/>
            </a:pPr>
            <a:fld id="{07BCB847-EF5F-4DFC-B1C8-85CF49E512EB}" type="slidenum">
              <a:rPr lang="en-TT"/>
              <a:pPr>
                <a:defRPr/>
              </a:pPr>
              <a:t>‹#›</a:t>
            </a:fld>
            <a:endParaRPr lang="en-T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C16BEAA7-534F-4948-9327-3B4D6390D32F}" type="datetimeFigureOut">
              <a:rPr lang="en-US"/>
              <a:pPr>
                <a:defRPr/>
              </a:pPr>
              <a:t>11/19/2013</a:t>
            </a:fld>
            <a:endParaRPr lang="en-TT"/>
          </a:p>
        </p:txBody>
      </p:sp>
      <p:sp>
        <p:nvSpPr>
          <p:cNvPr id="5" name="Footer Placeholder 4"/>
          <p:cNvSpPr>
            <a:spLocks noGrp="1"/>
          </p:cNvSpPr>
          <p:nvPr>
            <p:ph type="ftr" sz="quarter" idx="11"/>
          </p:nvPr>
        </p:nvSpPr>
        <p:spPr/>
        <p:txBody>
          <a:bodyPr/>
          <a:lstStyle>
            <a:lvl1pPr>
              <a:defRPr/>
            </a:lvl1pPr>
          </a:lstStyle>
          <a:p>
            <a:pPr>
              <a:defRPr/>
            </a:pPr>
            <a:endParaRPr lang="en-TT"/>
          </a:p>
        </p:txBody>
      </p:sp>
      <p:sp>
        <p:nvSpPr>
          <p:cNvPr id="6" name="Slide Number Placeholder 5"/>
          <p:cNvSpPr>
            <a:spLocks noGrp="1"/>
          </p:cNvSpPr>
          <p:nvPr>
            <p:ph type="sldNum" sz="quarter" idx="12"/>
          </p:nvPr>
        </p:nvSpPr>
        <p:spPr/>
        <p:txBody>
          <a:bodyPr/>
          <a:lstStyle>
            <a:lvl1pPr>
              <a:defRPr/>
            </a:lvl1pPr>
          </a:lstStyle>
          <a:p>
            <a:pPr>
              <a:defRPr/>
            </a:pPr>
            <a:fld id="{7FD0DC40-E6DA-4CD9-8568-25963313BEDB}" type="slidenum">
              <a:rPr lang="en-TT"/>
              <a:pPr>
                <a:defRPr/>
              </a:pPr>
              <a:t>‹#›</a:t>
            </a:fld>
            <a:endParaRPr lang="en-TT"/>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fld id="{0ED5E54E-7F0E-4D93-B3B6-44FAB7F56D6D}" type="datetimeFigureOut">
              <a:rPr lang="en-US"/>
              <a:pPr>
                <a:defRPr/>
              </a:pPr>
              <a:t>11/19/2013</a:t>
            </a:fld>
            <a:endParaRPr lang="en-TT"/>
          </a:p>
        </p:txBody>
      </p:sp>
      <p:sp>
        <p:nvSpPr>
          <p:cNvPr id="6" name="Footer Placeholder 21"/>
          <p:cNvSpPr>
            <a:spLocks noGrp="1"/>
          </p:cNvSpPr>
          <p:nvPr>
            <p:ph type="ftr" sz="quarter" idx="11"/>
          </p:nvPr>
        </p:nvSpPr>
        <p:spPr/>
        <p:txBody>
          <a:bodyPr/>
          <a:lstStyle>
            <a:lvl1pPr>
              <a:defRPr/>
            </a:lvl1pPr>
          </a:lstStyle>
          <a:p>
            <a:pPr>
              <a:defRPr/>
            </a:pPr>
            <a:endParaRPr lang="en-TT"/>
          </a:p>
        </p:txBody>
      </p:sp>
      <p:sp>
        <p:nvSpPr>
          <p:cNvPr id="7" name="Slide Number Placeholder 17"/>
          <p:cNvSpPr>
            <a:spLocks noGrp="1"/>
          </p:cNvSpPr>
          <p:nvPr>
            <p:ph type="sldNum" sz="quarter" idx="12"/>
          </p:nvPr>
        </p:nvSpPr>
        <p:spPr/>
        <p:txBody>
          <a:bodyPr/>
          <a:lstStyle>
            <a:lvl1pPr>
              <a:defRPr/>
            </a:lvl1pPr>
          </a:lstStyle>
          <a:p>
            <a:pPr>
              <a:defRPr/>
            </a:pPr>
            <a:fld id="{DE6C2FA5-E405-44BF-8012-38F17AC59A73}" type="slidenum">
              <a:rPr lang="en-TT"/>
              <a:pPr>
                <a:defRPr/>
              </a:pPr>
              <a:t>‹#›</a:t>
            </a:fld>
            <a:endParaRPr lang="en-T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9"/>
          <p:cNvSpPr>
            <a:spLocks noGrp="1"/>
          </p:cNvSpPr>
          <p:nvPr>
            <p:ph type="dt" sz="half" idx="10"/>
          </p:nvPr>
        </p:nvSpPr>
        <p:spPr/>
        <p:txBody>
          <a:bodyPr/>
          <a:lstStyle>
            <a:lvl1pPr>
              <a:defRPr/>
            </a:lvl1pPr>
          </a:lstStyle>
          <a:p>
            <a:pPr>
              <a:defRPr/>
            </a:pPr>
            <a:fld id="{276B172A-843A-452D-9F59-A3215A61DA00}" type="datetimeFigureOut">
              <a:rPr lang="en-US"/>
              <a:pPr>
                <a:defRPr/>
              </a:pPr>
              <a:t>11/19/2013</a:t>
            </a:fld>
            <a:endParaRPr lang="en-TT"/>
          </a:p>
        </p:txBody>
      </p:sp>
      <p:sp>
        <p:nvSpPr>
          <p:cNvPr id="8" name="Footer Placeholder 21"/>
          <p:cNvSpPr>
            <a:spLocks noGrp="1"/>
          </p:cNvSpPr>
          <p:nvPr>
            <p:ph type="ftr" sz="quarter" idx="11"/>
          </p:nvPr>
        </p:nvSpPr>
        <p:spPr/>
        <p:txBody>
          <a:bodyPr/>
          <a:lstStyle>
            <a:lvl1pPr>
              <a:defRPr/>
            </a:lvl1pPr>
          </a:lstStyle>
          <a:p>
            <a:pPr>
              <a:defRPr/>
            </a:pPr>
            <a:endParaRPr lang="en-TT"/>
          </a:p>
        </p:txBody>
      </p:sp>
      <p:sp>
        <p:nvSpPr>
          <p:cNvPr id="9" name="Slide Number Placeholder 17"/>
          <p:cNvSpPr>
            <a:spLocks noGrp="1"/>
          </p:cNvSpPr>
          <p:nvPr>
            <p:ph type="sldNum" sz="quarter" idx="12"/>
          </p:nvPr>
        </p:nvSpPr>
        <p:spPr/>
        <p:txBody>
          <a:bodyPr/>
          <a:lstStyle>
            <a:lvl1pPr>
              <a:defRPr/>
            </a:lvl1pPr>
          </a:lstStyle>
          <a:p>
            <a:pPr>
              <a:defRPr/>
            </a:pPr>
            <a:fld id="{BF4C5DB7-B5EF-468D-A8EB-D4293ADC5AA4}" type="slidenum">
              <a:rPr lang="en-TT"/>
              <a:pPr>
                <a:defRPr/>
              </a:pPr>
              <a:t>‹#›</a:t>
            </a:fld>
            <a:endParaRPr lang="en-T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Date Placeholder 9"/>
          <p:cNvSpPr>
            <a:spLocks noGrp="1"/>
          </p:cNvSpPr>
          <p:nvPr>
            <p:ph type="dt" sz="half" idx="10"/>
          </p:nvPr>
        </p:nvSpPr>
        <p:spPr/>
        <p:txBody>
          <a:bodyPr/>
          <a:lstStyle>
            <a:lvl1pPr>
              <a:defRPr/>
            </a:lvl1pPr>
          </a:lstStyle>
          <a:p>
            <a:pPr>
              <a:defRPr/>
            </a:pPr>
            <a:fld id="{D9FA2ABF-CE21-4C7C-B244-F16F4C043AC3}" type="datetimeFigureOut">
              <a:rPr lang="en-US"/>
              <a:pPr>
                <a:defRPr/>
              </a:pPr>
              <a:t>11/19/2013</a:t>
            </a:fld>
            <a:endParaRPr lang="en-TT"/>
          </a:p>
        </p:txBody>
      </p:sp>
      <p:sp>
        <p:nvSpPr>
          <p:cNvPr id="4" name="Footer Placeholder 21"/>
          <p:cNvSpPr>
            <a:spLocks noGrp="1"/>
          </p:cNvSpPr>
          <p:nvPr>
            <p:ph type="ftr" sz="quarter" idx="11"/>
          </p:nvPr>
        </p:nvSpPr>
        <p:spPr/>
        <p:txBody>
          <a:bodyPr/>
          <a:lstStyle>
            <a:lvl1pPr>
              <a:defRPr/>
            </a:lvl1pPr>
          </a:lstStyle>
          <a:p>
            <a:pPr>
              <a:defRPr/>
            </a:pPr>
            <a:endParaRPr lang="en-TT"/>
          </a:p>
        </p:txBody>
      </p:sp>
      <p:sp>
        <p:nvSpPr>
          <p:cNvPr id="5" name="Slide Number Placeholder 17"/>
          <p:cNvSpPr>
            <a:spLocks noGrp="1"/>
          </p:cNvSpPr>
          <p:nvPr>
            <p:ph type="sldNum" sz="quarter" idx="12"/>
          </p:nvPr>
        </p:nvSpPr>
        <p:spPr/>
        <p:txBody>
          <a:bodyPr/>
          <a:lstStyle>
            <a:lvl1pPr>
              <a:defRPr/>
            </a:lvl1pPr>
          </a:lstStyle>
          <a:p>
            <a:pPr>
              <a:defRPr/>
            </a:pPr>
            <a:fld id="{1FE5E694-1E42-4A16-A8BF-A3583C573F4D}" type="slidenum">
              <a:rPr lang="en-TT"/>
              <a:pPr>
                <a:defRPr/>
              </a:pPr>
              <a:t>‹#›</a:t>
            </a:fld>
            <a:endParaRPr lang="en-T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D3A154C4-3692-47CB-8589-705003D72D8D}" type="datetimeFigureOut">
              <a:rPr lang="en-US"/>
              <a:pPr>
                <a:defRPr/>
              </a:pPr>
              <a:t>11/19/2013</a:t>
            </a:fld>
            <a:endParaRPr lang="en-TT"/>
          </a:p>
        </p:txBody>
      </p:sp>
      <p:sp>
        <p:nvSpPr>
          <p:cNvPr id="3" name="Footer Placeholder 21"/>
          <p:cNvSpPr>
            <a:spLocks noGrp="1"/>
          </p:cNvSpPr>
          <p:nvPr>
            <p:ph type="ftr" sz="quarter" idx="11"/>
          </p:nvPr>
        </p:nvSpPr>
        <p:spPr/>
        <p:txBody>
          <a:bodyPr/>
          <a:lstStyle>
            <a:lvl1pPr>
              <a:defRPr/>
            </a:lvl1pPr>
          </a:lstStyle>
          <a:p>
            <a:pPr>
              <a:defRPr/>
            </a:pPr>
            <a:endParaRPr lang="en-TT"/>
          </a:p>
        </p:txBody>
      </p:sp>
      <p:sp>
        <p:nvSpPr>
          <p:cNvPr id="4" name="Slide Number Placeholder 17"/>
          <p:cNvSpPr>
            <a:spLocks noGrp="1"/>
          </p:cNvSpPr>
          <p:nvPr>
            <p:ph type="sldNum" sz="quarter" idx="12"/>
          </p:nvPr>
        </p:nvSpPr>
        <p:spPr/>
        <p:txBody>
          <a:bodyPr/>
          <a:lstStyle>
            <a:lvl1pPr>
              <a:defRPr/>
            </a:lvl1pPr>
          </a:lstStyle>
          <a:p>
            <a:pPr>
              <a:defRPr/>
            </a:pPr>
            <a:fld id="{7FA9A252-23F9-4380-AD34-15C1514D0E1B}" type="slidenum">
              <a:rPr lang="en-TT"/>
              <a:pPr>
                <a:defRPr/>
              </a:pPr>
              <a:t>‹#›</a:t>
            </a:fld>
            <a:endParaRPr lang="en-T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fld id="{52F8527B-FFC0-4CCF-AB91-2E6431F1146B}" type="datetimeFigureOut">
              <a:rPr lang="en-US"/>
              <a:pPr>
                <a:defRPr/>
              </a:pPr>
              <a:t>11/19/2013</a:t>
            </a:fld>
            <a:endParaRPr lang="en-TT"/>
          </a:p>
        </p:txBody>
      </p:sp>
      <p:sp>
        <p:nvSpPr>
          <p:cNvPr id="6" name="Footer Placeholder 21"/>
          <p:cNvSpPr>
            <a:spLocks noGrp="1"/>
          </p:cNvSpPr>
          <p:nvPr>
            <p:ph type="ftr" sz="quarter" idx="11"/>
          </p:nvPr>
        </p:nvSpPr>
        <p:spPr/>
        <p:txBody>
          <a:bodyPr/>
          <a:lstStyle>
            <a:lvl1pPr>
              <a:defRPr/>
            </a:lvl1pPr>
          </a:lstStyle>
          <a:p>
            <a:pPr>
              <a:defRPr/>
            </a:pPr>
            <a:endParaRPr lang="en-TT"/>
          </a:p>
        </p:txBody>
      </p:sp>
      <p:sp>
        <p:nvSpPr>
          <p:cNvPr id="7" name="Slide Number Placeholder 17"/>
          <p:cNvSpPr>
            <a:spLocks noGrp="1"/>
          </p:cNvSpPr>
          <p:nvPr>
            <p:ph type="sldNum" sz="quarter" idx="12"/>
          </p:nvPr>
        </p:nvSpPr>
        <p:spPr/>
        <p:txBody>
          <a:bodyPr/>
          <a:lstStyle>
            <a:lvl1pPr>
              <a:defRPr/>
            </a:lvl1pPr>
          </a:lstStyle>
          <a:p>
            <a:pPr>
              <a:defRPr/>
            </a:pPr>
            <a:fld id="{7231BD5E-EB19-4220-8B75-153D2F380F71}" type="slidenum">
              <a:rPr lang="en-TT"/>
              <a:pPr>
                <a:defRPr/>
              </a:pPr>
              <a:t>‹#›</a:t>
            </a:fld>
            <a:endParaRPr lang="en-T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nip and Round Single Corner Rectangle 4"/>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ight Triangle 5"/>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Freeform 6"/>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8" name="Freeform 7"/>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2" name="Title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en-US" smtClean="0"/>
              <a:t>Click to edit Master title style</a:t>
            </a:r>
            <a:endParaRPr lang="en-US"/>
          </a:p>
        </p:txBody>
      </p:sp>
      <p:sp>
        <p:nvSpPr>
          <p:cNvPr id="4" name="Text Placeholder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en-US" smtClean="0"/>
              <a:t>Click to edit Master text styles</a:t>
            </a: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en-US" noProof="0" smtClean="0"/>
              <a:t>Click icon to add picture</a:t>
            </a:r>
            <a:endParaRPr lang="en-US" noProof="0" dirty="0"/>
          </a:p>
        </p:txBody>
      </p:sp>
      <p:sp>
        <p:nvSpPr>
          <p:cNvPr id="9" name="Date Placeholder 4"/>
          <p:cNvSpPr>
            <a:spLocks noGrp="1"/>
          </p:cNvSpPr>
          <p:nvPr>
            <p:ph type="dt" sz="half" idx="10"/>
          </p:nvPr>
        </p:nvSpPr>
        <p:spPr/>
        <p:txBody>
          <a:bodyPr/>
          <a:lstStyle>
            <a:lvl1pPr>
              <a:defRPr/>
            </a:lvl1pPr>
          </a:lstStyle>
          <a:p>
            <a:pPr>
              <a:defRPr/>
            </a:pPr>
            <a:fld id="{777FB659-1FDC-4152-9001-D3A0206067EE}" type="datetimeFigureOut">
              <a:rPr lang="en-US"/>
              <a:pPr>
                <a:defRPr/>
              </a:pPr>
              <a:t>11/19/2013</a:t>
            </a:fld>
            <a:endParaRPr lang="en-TT"/>
          </a:p>
        </p:txBody>
      </p:sp>
      <p:sp>
        <p:nvSpPr>
          <p:cNvPr id="10" name="Footer Placeholder 5"/>
          <p:cNvSpPr>
            <a:spLocks noGrp="1"/>
          </p:cNvSpPr>
          <p:nvPr>
            <p:ph type="ftr" sz="quarter" idx="11"/>
          </p:nvPr>
        </p:nvSpPr>
        <p:spPr/>
        <p:txBody>
          <a:bodyPr/>
          <a:lstStyle>
            <a:lvl1pPr>
              <a:defRPr/>
            </a:lvl1pPr>
          </a:lstStyle>
          <a:p>
            <a:pPr>
              <a:defRPr/>
            </a:pPr>
            <a:endParaRPr lang="en-TT"/>
          </a:p>
        </p:txBody>
      </p:sp>
      <p:sp>
        <p:nvSpPr>
          <p:cNvPr id="11" name="Slide Number Placeholder 6"/>
          <p:cNvSpPr>
            <a:spLocks noGrp="1"/>
          </p:cNvSpPr>
          <p:nvPr>
            <p:ph type="sldNum" sz="quarter" idx="12"/>
          </p:nvPr>
        </p:nvSpPr>
        <p:spPr>
          <a:xfrm>
            <a:off x="8077200" y="6356350"/>
            <a:ext cx="609600" cy="365125"/>
          </a:xfrm>
        </p:spPr>
        <p:txBody>
          <a:bodyPr/>
          <a:lstStyle>
            <a:lvl1pPr>
              <a:defRPr/>
            </a:lvl1pPr>
          </a:lstStyle>
          <a:p>
            <a:pPr>
              <a:defRPr/>
            </a:pPr>
            <a:fld id="{14DF5E6E-24BF-4AF0-9F43-4E444BF3AC55}" type="slidenum">
              <a:rPr lang="en-TT"/>
              <a:pPr>
                <a:defRPr/>
              </a:pPr>
              <a:t>‹#›</a:t>
            </a:fld>
            <a:endParaRPr lang="en-T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8" name="Freeform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028" name="Title Placeholder 8"/>
          <p:cNvSpPr>
            <a:spLocks noGrp="1"/>
          </p:cNvSpPr>
          <p:nvPr>
            <p:ph type="title"/>
          </p:nvPr>
        </p:nvSpPr>
        <p:spPr bwMode="auto">
          <a:xfrm>
            <a:off x="457200" y="704850"/>
            <a:ext cx="82296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en-US" smtClean="0"/>
              <a:t>Click to edit Master title style</a:t>
            </a:r>
          </a:p>
        </p:txBody>
      </p:sp>
      <p:sp>
        <p:nvSpPr>
          <p:cNvPr id="1029" name="Text Placeholder 29"/>
          <p:cNvSpPr>
            <a:spLocks noGrp="1"/>
          </p:cNvSpPr>
          <p:nvPr>
            <p:ph type="body" idx="1"/>
          </p:nvPr>
        </p:nvSpPr>
        <p:spPr bwMode="auto">
          <a:xfrm>
            <a:off x="457200" y="1935163"/>
            <a:ext cx="82296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fontAlgn="auto" latinLnBrk="0" hangingPunct="1">
              <a:spcBef>
                <a:spcPts val="0"/>
              </a:spcBef>
              <a:spcAft>
                <a:spcPts val="0"/>
              </a:spcAft>
              <a:defRPr kumimoji="0" sz="1200" smtClean="0">
                <a:solidFill>
                  <a:schemeClr val="tx2">
                    <a:shade val="90000"/>
                  </a:schemeClr>
                </a:solidFill>
                <a:latin typeface="+mn-lt"/>
                <a:cs typeface="+mn-cs"/>
              </a:defRPr>
            </a:lvl1pPr>
          </a:lstStyle>
          <a:p>
            <a:pPr>
              <a:defRPr/>
            </a:pPr>
            <a:fld id="{6E27EF7F-0A9E-496F-BBFF-06AE500B390C}" type="datetimeFigureOut">
              <a:rPr lang="en-US"/>
              <a:pPr>
                <a:defRPr/>
              </a:pPr>
              <a:t>11/19/2013</a:t>
            </a:fld>
            <a:endParaRPr lang="en-TT"/>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cs typeface="+mn-cs"/>
              </a:defRPr>
            </a:lvl1pPr>
          </a:lstStyle>
          <a:p>
            <a:pPr>
              <a:defRPr/>
            </a:pPr>
            <a:endParaRPr lang="en-TT"/>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fontAlgn="auto" latinLnBrk="0" hangingPunct="1">
              <a:spcBef>
                <a:spcPts val="0"/>
              </a:spcBef>
              <a:spcAft>
                <a:spcPts val="0"/>
              </a:spcAft>
              <a:defRPr kumimoji="0" sz="1200" smtClean="0">
                <a:solidFill>
                  <a:schemeClr val="tx2">
                    <a:shade val="90000"/>
                  </a:schemeClr>
                </a:solidFill>
                <a:latin typeface="+mn-lt"/>
                <a:cs typeface="+mn-cs"/>
              </a:defRPr>
            </a:lvl1pPr>
          </a:lstStyle>
          <a:p>
            <a:pPr>
              <a:defRPr/>
            </a:pPr>
            <a:fld id="{966AE986-7102-45F1-AA48-13BAAD77C465}" type="slidenum">
              <a:rPr lang="en-TT"/>
              <a:pPr>
                <a:defRPr/>
              </a:pPr>
              <a:t>‹#›</a:t>
            </a:fld>
            <a:endParaRPr lang="en-TT"/>
          </a:p>
        </p:txBody>
      </p:sp>
      <p:grpSp>
        <p:nvGrpSpPr>
          <p:cNvPr id="1033" name="Group 1"/>
          <p:cNvGrpSpPr>
            <a:grpSpLocks/>
          </p:cNvGrpSpPr>
          <p:nvPr/>
        </p:nvGrpSpPr>
        <p:grpSpPr bwMode="auto">
          <a:xfrm>
            <a:off x="-19050" y="203200"/>
            <a:ext cx="9180513" cy="647700"/>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grpSp>
    </p:spTree>
  </p:cSld>
  <p:clrMap bg1="lt1" tx1="dk1" bg2="lt2" tx2="dk2" accent1="accent1" accent2="accent2" accent3="accent3" accent4="accent4" accent5="accent5" accent6="accent6" hlink="hlink" folHlink="folHlink"/>
  <p:sldLayoutIdLst>
    <p:sldLayoutId id="2147483707" r:id="rId1"/>
    <p:sldLayoutId id="2147483699" r:id="rId2"/>
    <p:sldLayoutId id="2147483708" r:id="rId3"/>
    <p:sldLayoutId id="2147483700" r:id="rId4"/>
    <p:sldLayoutId id="2147483701" r:id="rId5"/>
    <p:sldLayoutId id="2147483702" r:id="rId6"/>
    <p:sldLayoutId id="2147483703" r:id="rId7"/>
    <p:sldLayoutId id="2147483704" r:id="rId8"/>
    <p:sldLayoutId id="2147483709" r:id="rId9"/>
    <p:sldLayoutId id="2147483705" r:id="rId10"/>
    <p:sldLayoutId id="2147483706" r:id="rId11"/>
  </p:sldLayoutIdLst>
  <p:txStyles>
    <p:titleStyle>
      <a:lvl1pPr algn="l" rtl="0" fontAlgn="base">
        <a:spcBef>
          <a:spcPct val="0"/>
        </a:spcBef>
        <a:spcAft>
          <a:spcPct val="0"/>
        </a:spcAft>
        <a:defRPr sz="5000" kern="1200">
          <a:solidFill>
            <a:schemeClr val="tx2"/>
          </a:solidFill>
          <a:latin typeface="+mj-lt"/>
          <a:ea typeface="+mj-ea"/>
          <a:cs typeface="+mj-cs"/>
        </a:defRPr>
      </a:lvl1pPr>
      <a:lvl2pPr algn="l" rtl="0" fontAlgn="base">
        <a:spcBef>
          <a:spcPct val="0"/>
        </a:spcBef>
        <a:spcAft>
          <a:spcPct val="0"/>
        </a:spcAft>
        <a:defRPr sz="5000">
          <a:solidFill>
            <a:schemeClr val="tx2"/>
          </a:solidFill>
          <a:latin typeface="Calibri" pitchFamily="34" charset="0"/>
        </a:defRPr>
      </a:lvl2pPr>
      <a:lvl3pPr algn="l" rtl="0" fontAlgn="base">
        <a:spcBef>
          <a:spcPct val="0"/>
        </a:spcBef>
        <a:spcAft>
          <a:spcPct val="0"/>
        </a:spcAft>
        <a:defRPr sz="5000">
          <a:solidFill>
            <a:schemeClr val="tx2"/>
          </a:solidFill>
          <a:latin typeface="Calibri" pitchFamily="34" charset="0"/>
        </a:defRPr>
      </a:lvl3pPr>
      <a:lvl4pPr algn="l" rtl="0" fontAlgn="base">
        <a:spcBef>
          <a:spcPct val="0"/>
        </a:spcBef>
        <a:spcAft>
          <a:spcPct val="0"/>
        </a:spcAft>
        <a:defRPr sz="5000">
          <a:solidFill>
            <a:schemeClr val="tx2"/>
          </a:solidFill>
          <a:latin typeface="Calibri" pitchFamily="34" charset="0"/>
        </a:defRPr>
      </a:lvl4pPr>
      <a:lvl5pPr algn="l" rtl="0" fontAlgn="base">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fontAlgn="base">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fontAlgn="base">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fontAlgn="base">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fontAlgn="base">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fontAlgn="base">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4.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4.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5786" y="857232"/>
            <a:ext cx="7851648" cy="1128722"/>
          </a:xfrm>
        </p:spPr>
        <p:txBody>
          <a:bodyPr/>
          <a:lstStyle/>
          <a:p>
            <a:pPr algn="ctr" fontAlgn="auto">
              <a:spcAft>
                <a:spcPts val="0"/>
              </a:spcAft>
              <a:defRPr/>
            </a:pPr>
            <a:r>
              <a:rPr lang="en-US" sz="2800" dirty="0" smtClean="0">
                <a:solidFill>
                  <a:schemeClr val="tx1"/>
                </a:solidFill>
                <a:effectLst/>
                <a:latin typeface="Arial Black" pitchFamily="34" charset="0"/>
                <a:ea typeface="Times New Roman" pitchFamily="18" charset="0"/>
                <a:cs typeface="Arial" pitchFamily="34" charset="0"/>
              </a:rPr>
              <a:t>CARIBBEAN EXAMINATIONS COUNCIL</a:t>
            </a:r>
            <a:r>
              <a:rPr lang="en-TT" sz="2800" dirty="0" smtClean="0">
                <a:solidFill>
                  <a:schemeClr val="tx1"/>
                </a:solidFill>
                <a:effectLst/>
                <a:latin typeface="Arial" pitchFamily="34" charset="0"/>
                <a:cs typeface="Arial" pitchFamily="34" charset="0"/>
              </a:rPr>
              <a:t/>
            </a:r>
            <a:br>
              <a:rPr lang="en-TT" sz="2800" dirty="0" smtClean="0">
                <a:solidFill>
                  <a:schemeClr val="tx1"/>
                </a:solidFill>
                <a:effectLst/>
                <a:latin typeface="Arial" pitchFamily="34" charset="0"/>
                <a:cs typeface="Arial" pitchFamily="34" charset="0"/>
              </a:rPr>
            </a:br>
            <a:endParaRPr lang="en-TT" sz="2800" dirty="0"/>
          </a:p>
        </p:txBody>
      </p:sp>
      <p:sp>
        <p:nvSpPr>
          <p:cNvPr id="5123" name="Subtitle 2"/>
          <p:cNvSpPr>
            <a:spLocks noGrp="1"/>
          </p:cNvSpPr>
          <p:nvPr>
            <p:ph type="subTitle" idx="1"/>
          </p:nvPr>
        </p:nvSpPr>
        <p:spPr>
          <a:xfrm>
            <a:off x="714375" y="2500313"/>
            <a:ext cx="7854950" cy="3571875"/>
          </a:xfrm>
        </p:spPr>
        <p:txBody>
          <a:bodyPr/>
          <a:lstStyle/>
          <a:p>
            <a:pPr marR="0" algn="ctr" eaLnBrk="0" hangingPunct="0">
              <a:spcBef>
                <a:spcPct val="0"/>
              </a:spcBef>
            </a:pPr>
            <a:r>
              <a:rPr lang="en-US" sz="2000" b="1" smtClean="0">
                <a:latin typeface="Century Gothic" pitchFamily="34" charset="0"/>
                <a:cs typeface="Times New Roman" pitchFamily="18" charset="0"/>
              </a:rPr>
              <a:t>CARIBBEAN SECONDARY EDUCATION CERTIFICATE (CSEC)</a:t>
            </a:r>
            <a:endParaRPr lang="en-TT" sz="2000" smtClean="0">
              <a:latin typeface="Arial" charset="0"/>
              <a:cs typeface="Arial" charset="0"/>
            </a:endParaRPr>
          </a:p>
          <a:p>
            <a:pPr marR="0" algn="ctr" eaLnBrk="0" hangingPunct="0">
              <a:spcBef>
                <a:spcPct val="0"/>
              </a:spcBef>
            </a:pPr>
            <a:r>
              <a:rPr lang="en-US" sz="2000" b="1" smtClean="0">
                <a:latin typeface="Century Gothic" pitchFamily="34" charset="0"/>
                <a:ea typeface="Times New Roman" pitchFamily="18" charset="0"/>
                <a:cs typeface="Arial" charset="0"/>
              </a:rPr>
              <a:t>INFORMATION TECHNOLOGY SYLLABUS</a:t>
            </a:r>
            <a:endParaRPr lang="en-TT" sz="2000" smtClean="0">
              <a:latin typeface="Arial" charset="0"/>
              <a:cs typeface="Arial" charset="0"/>
            </a:endParaRPr>
          </a:p>
          <a:p>
            <a:pPr marR="0" algn="ctr" eaLnBrk="0" hangingPunct="0">
              <a:spcBef>
                <a:spcPct val="0"/>
              </a:spcBef>
            </a:pPr>
            <a:r>
              <a:rPr lang="en-US" sz="2000" b="1" smtClean="0">
                <a:latin typeface="Century Gothic" pitchFamily="34" charset="0"/>
                <a:cs typeface="Times New Roman" pitchFamily="18" charset="0"/>
              </a:rPr>
              <a:t>TEACHER ORIENTATION WORKSHOP</a:t>
            </a:r>
            <a:endParaRPr lang="en-TT" sz="2000" smtClean="0">
              <a:latin typeface="Arial" charset="0"/>
              <a:cs typeface="Arial" charset="0"/>
            </a:endParaRPr>
          </a:p>
          <a:p>
            <a:pPr marR="0" algn="ctr" eaLnBrk="0" hangingPunct="0">
              <a:spcBef>
                <a:spcPct val="0"/>
              </a:spcBef>
            </a:pPr>
            <a:r>
              <a:rPr lang="en-US" sz="2000" b="1" smtClean="0">
                <a:latin typeface="Century Gothic" pitchFamily="34" charset="0"/>
                <a:cs typeface="Times New Roman" pitchFamily="18" charset="0"/>
              </a:rPr>
              <a:t>AUGUST 11</a:t>
            </a:r>
            <a:r>
              <a:rPr lang="en-US" sz="2000" b="1" baseline="30000" smtClean="0">
                <a:latin typeface="Century Gothic" pitchFamily="34" charset="0"/>
                <a:cs typeface="Times New Roman" pitchFamily="18" charset="0"/>
              </a:rPr>
              <a:t>TH</a:t>
            </a:r>
            <a:r>
              <a:rPr lang="en-US" sz="2000" b="1" smtClean="0">
                <a:latin typeface="Century Gothic" pitchFamily="34" charset="0"/>
                <a:cs typeface="Times New Roman" pitchFamily="18" charset="0"/>
              </a:rPr>
              <a:t> – 15</a:t>
            </a:r>
            <a:r>
              <a:rPr lang="en-US" sz="2000" b="1" baseline="30000" smtClean="0">
                <a:latin typeface="Century Gothic" pitchFamily="34" charset="0"/>
                <a:cs typeface="Times New Roman" pitchFamily="18" charset="0"/>
              </a:rPr>
              <a:t>TH</a:t>
            </a:r>
            <a:r>
              <a:rPr lang="en-US" sz="2000" b="1" smtClean="0">
                <a:latin typeface="Century Gothic" pitchFamily="34" charset="0"/>
                <a:cs typeface="Times New Roman" pitchFamily="18" charset="0"/>
              </a:rPr>
              <a:t>, 2008</a:t>
            </a:r>
          </a:p>
          <a:p>
            <a:pPr marR="0" algn="ctr" eaLnBrk="0" hangingPunct="0">
              <a:spcBef>
                <a:spcPct val="0"/>
              </a:spcBef>
            </a:pPr>
            <a:r>
              <a:rPr lang="en-US" sz="2000" b="1" smtClean="0">
                <a:latin typeface="Century Gothic" pitchFamily="34" charset="0"/>
                <a:cs typeface="Arial" charset="0"/>
              </a:rPr>
              <a:t>TRINIDAD &amp; TOBAGO</a:t>
            </a:r>
            <a:endParaRPr lang="en-US" sz="2000" smtClean="0">
              <a:latin typeface="Arial" charset="0"/>
              <a:cs typeface="Arial" charset="0"/>
            </a:endParaRPr>
          </a:p>
          <a:p>
            <a:pPr marR="0" algn="ctr"/>
            <a:endParaRPr lang="en-TT" sz="3200" smtClean="0"/>
          </a:p>
          <a:p>
            <a:pPr marR="0" algn="ctr"/>
            <a:endParaRPr lang="en-TT" smtClean="0"/>
          </a:p>
          <a:p>
            <a:pPr marR="0" algn="ctr"/>
            <a:r>
              <a:rPr lang="en-TT" sz="2000" smtClean="0"/>
              <a:t>Facilitator:  </a:t>
            </a:r>
          </a:p>
          <a:p>
            <a:pPr marR="0" algn="ctr"/>
            <a:r>
              <a:rPr lang="en-TT" sz="2000" smtClean="0"/>
              <a:t>Gerard Phillip </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28625" y="285750"/>
            <a:ext cx="8229600" cy="1143000"/>
          </a:xfrm>
        </p:spPr>
        <p:txBody>
          <a:bodyPr/>
          <a:lstStyle/>
          <a:p>
            <a:pPr algn="ctr"/>
            <a:r>
              <a:rPr lang="en-US" sz="2400" smtClean="0">
                <a:latin typeface="Arial Black" pitchFamily="34" charset="0"/>
                <a:ea typeface="Times New Roman" pitchFamily="18" charset="0"/>
                <a:cs typeface="Arial" charset="0"/>
              </a:rPr>
              <a:t>THE DEFINING DIAGRAM</a:t>
            </a:r>
            <a:endParaRPr lang="en-TT" sz="2400" smtClean="0">
              <a:ea typeface="Times New Roman" pitchFamily="18" charset="0"/>
              <a:cs typeface="Arial" charset="0"/>
            </a:endParaRPr>
          </a:p>
        </p:txBody>
      </p:sp>
      <p:sp>
        <p:nvSpPr>
          <p:cNvPr id="3" name="Content Placeholder 2"/>
          <p:cNvSpPr>
            <a:spLocks noGrp="1"/>
          </p:cNvSpPr>
          <p:nvPr>
            <p:ph idx="1"/>
          </p:nvPr>
        </p:nvSpPr>
        <p:spPr/>
        <p:txBody>
          <a:bodyPr/>
          <a:lstStyle/>
          <a:p>
            <a:pPr>
              <a:spcAft>
                <a:spcPts val="600"/>
              </a:spcAft>
            </a:pPr>
            <a:r>
              <a:rPr lang="en-TT" sz="2400" smtClean="0"/>
              <a:t>Define the problem by constructing a </a:t>
            </a:r>
            <a:r>
              <a:rPr lang="en-TT" sz="2400" i="1" smtClean="0"/>
              <a:t>defining diagram </a:t>
            </a:r>
          </a:p>
          <a:p>
            <a:pPr>
              <a:spcAft>
                <a:spcPts val="600"/>
              </a:spcAft>
            </a:pPr>
            <a:r>
              <a:rPr lang="en-TT" sz="2400" smtClean="0"/>
              <a:t>A table with three columns which represents the three components: input, processing and output.</a:t>
            </a:r>
          </a:p>
          <a:p>
            <a:pPr>
              <a:spcAft>
                <a:spcPts val="600"/>
              </a:spcAft>
            </a:pPr>
            <a:r>
              <a:rPr lang="en-TT" sz="2400" smtClean="0"/>
              <a:t>E.g.  A program is required to read three numbers and calculate and print the total.</a:t>
            </a:r>
          </a:p>
          <a:p>
            <a:endParaRPr lang="en-TT" smtClean="0"/>
          </a:p>
        </p:txBody>
      </p:sp>
      <p:graphicFrame>
        <p:nvGraphicFramePr>
          <p:cNvPr id="4" name="Table 3"/>
          <p:cNvGraphicFramePr>
            <a:graphicFrameLocks noGrp="1"/>
          </p:cNvGraphicFramePr>
          <p:nvPr/>
        </p:nvGraphicFramePr>
        <p:xfrm>
          <a:off x="1285875" y="4572000"/>
          <a:ext cx="6096000" cy="1617348"/>
        </p:xfrm>
        <a:graphic>
          <a:graphicData uri="http://schemas.openxmlformats.org/drawingml/2006/table">
            <a:tbl>
              <a:tblPr firstRow="1" bandRow="1">
                <a:tableStyleId>{5C22544A-7EE6-4342-B048-85BDC9FD1C3A}</a:tableStyleId>
              </a:tblPr>
              <a:tblGrid>
                <a:gridCol w="2032000"/>
                <a:gridCol w="2032000"/>
                <a:gridCol w="2032000"/>
              </a:tblGrid>
              <a:tr h="428628">
                <a:tc>
                  <a:txBody>
                    <a:bodyPr/>
                    <a:lstStyle/>
                    <a:p>
                      <a:r>
                        <a:rPr lang="en-TT" dirty="0" smtClean="0"/>
                        <a:t>INPUT</a:t>
                      </a:r>
                      <a:endParaRPr lang="en-TT" dirty="0"/>
                    </a:p>
                  </a:txBody>
                  <a:tcPr/>
                </a:tc>
                <a:tc>
                  <a:txBody>
                    <a:bodyPr/>
                    <a:lstStyle/>
                    <a:p>
                      <a:r>
                        <a:rPr lang="en-TT" dirty="0" smtClean="0"/>
                        <a:t>PROCESSING</a:t>
                      </a:r>
                      <a:endParaRPr lang="en-TT" dirty="0"/>
                    </a:p>
                  </a:txBody>
                  <a:tcPr/>
                </a:tc>
                <a:tc>
                  <a:txBody>
                    <a:bodyPr/>
                    <a:lstStyle/>
                    <a:p>
                      <a:r>
                        <a:rPr lang="en-TT" dirty="0" smtClean="0"/>
                        <a:t>OUTPUT</a:t>
                      </a:r>
                      <a:endParaRPr lang="en-TT" dirty="0"/>
                    </a:p>
                  </a:txBody>
                  <a:tcPr/>
                </a:tc>
              </a:tr>
              <a:tr h="750099">
                <a:tc>
                  <a:txBody>
                    <a:bodyPr/>
                    <a:lstStyle/>
                    <a:p>
                      <a:r>
                        <a:rPr lang="en-TT" dirty="0" smtClean="0"/>
                        <a:t>3</a:t>
                      </a:r>
                      <a:r>
                        <a:rPr lang="en-TT" baseline="0" dirty="0" smtClean="0"/>
                        <a:t> numbers</a:t>
                      </a:r>
                    </a:p>
                    <a:p>
                      <a:r>
                        <a:rPr lang="en-TT" baseline="0" dirty="0" smtClean="0"/>
                        <a:t>e.g. Num1, num2, num3</a:t>
                      </a:r>
                      <a:endParaRPr lang="en-TT" dirty="0"/>
                    </a:p>
                  </a:txBody>
                  <a:tcPr/>
                </a:tc>
                <a:tc>
                  <a:txBody>
                    <a:bodyPr/>
                    <a:lstStyle/>
                    <a:p>
                      <a:pPr marL="342900" indent="-342900">
                        <a:buAutoNum type="arabicPeriod"/>
                      </a:pPr>
                      <a:r>
                        <a:rPr lang="en-TT" baseline="0" dirty="0" smtClean="0"/>
                        <a:t>Get 3 numbers</a:t>
                      </a:r>
                    </a:p>
                    <a:p>
                      <a:pPr marL="342900" indent="-342900">
                        <a:buAutoNum type="arabicPeriod"/>
                      </a:pPr>
                      <a:r>
                        <a:rPr lang="en-TT" baseline="0" dirty="0" smtClean="0"/>
                        <a:t>Ad numbers together</a:t>
                      </a:r>
                    </a:p>
                    <a:p>
                      <a:pPr marL="342900" indent="-342900">
                        <a:buAutoNum type="arabicPeriod"/>
                      </a:pPr>
                      <a:r>
                        <a:rPr lang="en-TT" baseline="0" dirty="0" smtClean="0"/>
                        <a:t>Print total</a:t>
                      </a:r>
                      <a:endParaRPr lang="en-TT" dirty="0"/>
                    </a:p>
                  </a:txBody>
                  <a:tcPr/>
                </a:tc>
                <a:tc>
                  <a:txBody>
                    <a:bodyPr/>
                    <a:lstStyle/>
                    <a:p>
                      <a:r>
                        <a:rPr lang="en-TT" dirty="0" smtClean="0"/>
                        <a:t>Total</a:t>
                      </a:r>
                      <a:endParaRPr lang="en-TT" dirty="0"/>
                    </a:p>
                  </a:txBody>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to="" calcmode="lin" valueType="num">
                                      <p:cBhvr>
                                        <p:cTn id="12" dur="1" fill="hold"/>
                                        <p:tgtEl>
                                          <p:spTgt spid="3">
                                            <p:txEl>
                                              <p:pRg st="1" end="1"/>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to="" calcmode="lin" valueType="num">
                                      <p:cBhvr>
                                        <p:cTn id="17" dur="1" fill="hold"/>
                                        <p:tgtEl>
                                          <p:spTgt spid="3">
                                            <p:txEl>
                                              <p:pRg st="2" end="2"/>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457200" y="704850"/>
            <a:ext cx="8229600" cy="795338"/>
          </a:xfrm>
        </p:spPr>
        <p:txBody>
          <a:bodyPr/>
          <a:lstStyle/>
          <a:p>
            <a:pPr algn="ctr"/>
            <a:r>
              <a:rPr lang="en-US" sz="2400" smtClean="0">
                <a:latin typeface="Arial Black" pitchFamily="34" charset="0"/>
                <a:ea typeface="Times New Roman" pitchFamily="18" charset="0"/>
                <a:cs typeface="Arial" charset="0"/>
              </a:rPr>
              <a:t>THE DEFINING DIAGRAM</a:t>
            </a:r>
            <a:endParaRPr lang="en-TT" sz="2400" smtClean="0">
              <a:ea typeface="Times New Roman" pitchFamily="18" charset="0"/>
              <a:cs typeface="Arial" charset="0"/>
            </a:endParaRPr>
          </a:p>
        </p:txBody>
      </p:sp>
      <p:sp>
        <p:nvSpPr>
          <p:cNvPr id="3" name="Content Placeholder 2"/>
          <p:cNvSpPr>
            <a:spLocks noGrp="1"/>
          </p:cNvSpPr>
          <p:nvPr>
            <p:ph idx="1"/>
          </p:nvPr>
        </p:nvSpPr>
        <p:spPr>
          <a:xfrm>
            <a:off x="457200" y="1935163"/>
            <a:ext cx="8229600" cy="3922712"/>
          </a:xfrm>
        </p:spPr>
        <p:txBody>
          <a:bodyPr/>
          <a:lstStyle/>
          <a:p>
            <a:pPr>
              <a:spcAft>
                <a:spcPts val="1800"/>
              </a:spcAft>
            </a:pPr>
            <a:r>
              <a:rPr lang="en-TT" sz="2400" b="1" smtClean="0"/>
              <a:t>Input</a:t>
            </a:r>
            <a:r>
              <a:rPr lang="en-TT" sz="2400" smtClean="0"/>
              <a:t> refers to the source data provided - easily identified by the keywords – </a:t>
            </a:r>
            <a:r>
              <a:rPr lang="en-TT" sz="2400" i="1" smtClean="0"/>
              <a:t>given, read or accept, input</a:t>
            </a:r>
          </a:p>
          <a:p>
            <a:pPr>
              <a:spcAft>
                <a:spcPts val="1800"/>
              </a:spcAft>
            </a:pPr>
            <a:r>
              <a:rPr lang="en-TT" sz="2400" b="1" smtClean="0"/>
              <a:t>Output</a:t>
            </a:r>
            <a:r>
              <a:rPr lang="en-TT" sz="2400" smtClean="0"/>
              <a:t> refers to the end result required - keywords are </a:t>
            </a:r>
            <a:r>
              <a:rPr lang="en-TT" sz="2400" i="1" smtClean="0"/>
              <a:t>print, display, produce, output</a:t>
            </a:r>
          </a:p>
          <a:p>
            <a:pPr>
              <a:spcAft>
                <a:spcPts val="1800"/>
              </a:spcAft>
            </a:pPr>
            <a:r>
              <a:rPr lang="en-TT" sz="2400" b="1" smtClean="0"/>
              <a:t>Processing</a:t>
            </a:r>
            <a:r>
              <a:rPr lang="en-TT" sz="2400" smtClean="0"/>
              <a:t> are the actions  must be performed to achieve the required output  -  it answers the question</a:t>
            </a:r>
            <a:r>
              <a:rPr lang="en-TT" sz="2400" i="1" smtClean="0"/>
              <a:t>: What must I do with the inputs in order to produce the desired result?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to="" calcmode="lin" valueType="num">
                                      <p:cBhvr>
                                        <p:cTn id="12" dur="1" fill="hold"/>
                                        <p:tgtEl>
                                          <p:spTgt spid="3">
                                            <p:txEl>
                                              <p:pRg st="1" end="1"/>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to="" calcmode="lin" valueType="num">
                                      <p:cBhvr>
                                        <p:cTn id="17" dur="1" fill="hold"/>
                                        <p:tgtEl>
                                          <p:spTgt spid="3">
                                            <p:txEl>
                                              <p:pRg st="2" end="2"/>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457200" y="704850"/>
            <a:ext cx="8229600" cy="795338"/>
          </a:xfrm>
        </p:spPr>
        <p:txBody>
          <a:bodyPr/>
          <a:lstStyle/>
          <a:p>
            <a:pPr algn="ctr"/>
            <a:r>
              <a:rPr lang="en-US" sz="2400" smtClean="0">
                <a:latin typeface="Arial Black" pitchFamily="34" charset="0"/>
                <a:ea typeface="Times New Roman" pitchFamily="18" charset="0"/>
                <a:cs typeface="Arial" charset="0"/>
              </a:rPr>
              <a:t>THE DEFINING DIAGRAM</a:t>
            </a:r>
            <a:endParaRPr lang="en-TT" sz="2400" smtClean="0">
              <a:ea typeface="Times New Roman" pitchFamily="18" charset="0"/>
              <a:cs typeface="Arial" charset="0"/>
            </a:endParaRPr>
          </a:p>
        </p:txBody>
      </p:sp>
      <p:sp>
        <p:nvSpPr>
          <p:cNvPr id="3" name="Content Placeholder 2"/>
          <p:cNvSpPr>
            <a:spLocks noGrp="1"/>
          </p:cNvSpPr>
          <p:nvPr>
            <p:ph idx="1"/>
          </p:nvPr>
        </p:nvSpPr>
        <p:spPr/>
        <p:txBody>
          <a:bodyPr/>
          <a:lstStyle/>
          <a:p>
            <a:pPr>
              <a:spcAft>
                <a:spcPts val="1800"/>
              </a:spcAft>
            </a:pPr>
            <a:r>
              <a:rPr lang="en-TT" sz="2400" smtClean="0"/>
              <a:t>In the defining diagram, the actions must be listed in a logical sequential manner</a:t>
            </a:r>
          </a:p>
          <a:p>
            <a:pPr>
              <a:spcAft>
                <a:spcPts val="1800"/>
              </a:spcAft>
            </a:pPr>
            <a:r>
              <a:rPr lang="en-TT" sz="2400" smtClean="0"/>
              <a:t>All necessary actions must be explicitly stated</a:t>
            </a:r>
          </a:p>
          <a:p>
            <a:pPr>
              <a:spcAft>
                <a:spcPts val="1800"/>
              </a:spcAft>
            </a:pPr>
            <a:r>
              <a:rPr lang="en-TT" sz="2400" smtClean="0"/>
              <a:t>The processing section is NOT the solution to the problem. It’s simply the actions that must be done in order to solve the problem</a:t>
            </a:r>
          </a:p>
          <a:p>
            <a:pPr>
              <a:spcAft>
                <a:spcPts val="1800"/>
              </a:spcAft>
            </a:pPr>
            <a:r>
              <a:rPr lang="en-TT" sz="2400" smtClean="0"/>
              <a:t>Note that in some cases the input, processing and output statements might not be as explicitly stated.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to="" calcmode="lin" valueType="num">
                                      <p:cBhvr>
                                        <p:cTn id="12" dur="1" fill="hold"/>
                                        <p:tgtEl>
                                          <p:spTgt spid="3">
                                            <p:txEl>
                                              <p:pRg st="1" end="1"/>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to="" calcmode="lin" valueType="num">
                                      <p:cBhvr>
                                        <p:cTn id="17" dur="1" fill="hold"/>
                                        <p:tgtEl>
                                          <p:spTgt spid="3">
                                            <p:txEl>
                                              <p:pRg st="2" end="2"/>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 to="" calcmode="lin" valueType="num">
                                      <p:cBhvr>
                                        <p:cTn id="22" dur="1" fill="hold"/>
                                        <p:tgtEl>
                                          <p:spTgt spid="3">
                                            <p:txEl>
                                              <p:pRg st="3" end="3"/>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457200" y="704850"/>
            <a:ext cx="8229600" cy="795338"/>
          </a:xfrm>
        </p:spPr>
        <p:txBody>
          <a:bodyPr/>
          <a:lstStyle/>
          <a:p>
            <a:pPr algn="ctr"/>
            <a:r>
              <a:rPr lang="en-US" sz="2400" smtClean="0">
                <a:latin typeface="Arial Black" pitchFamily="34" charset="0"/>
                <a:ea typeface="Times New Roman" pitchFamily="18" charset="0"/>
                <a:cs typeface="Arial" charset="0"/>
              </a:rPr>
              <a:t>PROBLEM 2</a:t>
            </a:r>
            <a:endParaRPr lang="en-TT" sz="2400" smtClean="0">
              <a:ea typeface="Times New Roman" pitchFamily="18" charset="0"/>
              <a:cs typeface="Arial" charset="0"/>
            </a:endParaRPr>
          </a:p>
        </p:txBody>
      </p:sp>
      <p:sp>
        <p:nvSpPr>
          <p:cNvPr id="3" name="Content Placeholder 2"/>
          <p:cNvSpPr>
            <a:spLocks noGrp="1"/>
          </p:cNvSpPr>
          <p:nvPr>
            <p:ph idx="1"/>
          </p:nvPr>
        </p:nvSpPr>
        <p:spPr/>
        <p:txBody>
          <a:bodyPr>
            <a:normAutofit lnSpcReduction="10000"/>
          </a:bodyPr>
          <a:lstStyle/>
          <a:p>
            <a:pPr marL="274320" indent="-274320" fontAlgn="auto">
              <a:spcAft>
                <a:spcPts val="0"/>
              </a:spcAft>
              <a:buClr>
                <a:schemeClr val="accent3"/>
              </a:buClr>
              <a:buFont typeface="Wingdings 2"/>
              <a:buChar char=""/>
              <a:defRPr/>
            </a:pPr>
            <a:r>
              <a:rPr lang="en-TT" sz="2400" dirty="0" smtClean="0"/>
              <a:t>E.g. of problem not clearly stated to facilitate student identification of the problem:   </a:t>
            </a:r>
          </a:p>
          <a:p>
            <a:pPr marL="274320" indent="-274320" fontAlgn="auto">
              <a:spcAft>
                <a:spcPts val="0"/>
              </a:spcAft>
              <a:buClr>
                <a:schemeClr val="accent3"/>
              </a:buClr>
              <a:buFont typeface="Wingdings 2"/>
              <a:buNone/>
              <a:defRPr/>
            </a:pPr>
            <a:r>
              <a:rPr lang="en-TT" sz="2400" i="1" dirty="0" smtClean="0"/>
              <a:t>	Given three integers representing the age of three boys respectively, write a solution to find their average age and also determine the age of the oldest boy.</a:t>
            </a:r>
          </a:p>
          <a:p>
            <a:pPr marL="274320" indent="-274320" fontAlgn="auto">
              <a:spcAft>
                <a:spcPts val="0"/>
              </a:spcAft>
              <a:buClr>
                <a:schemeClr val="accent3"/>
              </a:buClr>
              <a:buFont typeface="Wingdings 2"/>
              <a:buChar char=""/>
              <a:defRPr/>
            </a:pPr>
            <a:endParaRPr lang="en-TT" sz="2400" i="1" dirty="0" smtClean="0"/>
          </a:p>
          <a:p>
            <a:pPr marL="274320" indent="-274320" fontAlgn="auto">
              <a:spcAft>
                <a:spcPts val="0"/>
              </a:spcAft>
              <a:buClr>
                <a:schemeClr val="accent3"/>
              </a:buClr>
              <a:buFont typeface="Wingdings 2"/>
              <a:buChar char=""/>
              <a:defRPr/>
            </a:pPr>
            <a:r>
              <a:rPr lang="en-TT" sz="2400" dirty="0" smtClean="0"/>
              <a:t>This problem statement could have been stated more precisely to read:  </a:t>
            </a:r>
          </a:p>
          <a:p>
            <a:pPr marL="274320" indent="-274320" fontAlgn="auto">
              <a:spcAft>
                <a:spcPts val="0"/>
              </a:spcAft>
              <a:buClr>
                <a:schemeClr val="accent3"/>
              </a:buClr>
              <a:buFont typeface="Wingdings 2"/>
              <a:buNone/>
              <a:defRPr/>
            </a:pPr>
            <a:r>
              <a:rPr lang="en-TT" sz="2400" i="1" dirty="0" smtClean="0"/>
              <a:t>	Given three integers A, B, C, representing the age of three boys respectively, write a solution to find and display their average age as well as the age of the eldest boy.</a:t>
            </a:r>
            <a:endParaRPr lang="en-TT" sz="2400" i="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par>
                                <p:cTn id="8" presetID="24"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 to="" calcmode="lin" valueType="num">
                                      <p:cBhvr>
                                        <p:cTn id="10" dur="1" fill="hold"/>
                                        <p:tgtEl>
                                          <p:spTgt spid="3">
                                            <p:txEl>
                                              <p:pRg st="1" end="1"/>
                                            </p:txEl>
                                          </p:spTgt>
                                        </p:tgtEl>
                                        <p:attrNameLst>
                                          <p:attrName/>
                                        </p:attrNameLst>
                                      </p:cBhvr>
                                    </p:anim>
                                  </p:childTnLst>
                                </p:cTn>
                              </p:par>
                            </p:childTnLst>
                          </p:cTn>
                        </p:par>
                      </p:childTnLst>
                    </p:cTn>
                  </p:par>
                  <p:par>
                    <p:cTn id="11" fill="hold">
                      <p:stCondLst>
                        <p:cond delay="indefinite"/>
                      </p:stCondLst>
                      <p:childTnLst>
                        <p:par>
                          <p:cTn id="12" fill="hold">
                            <p:stCondLst>
                              <p:cond delay="0"/>
                            </p:stCondLst>
                            <p:childTnLst>
                              <p:par>
                                <p:cTn id="13" presetID="24"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to="" calcmode="lin" valueType="num">
                                      <p:cBhvr>
                                        <p:cTn id="15" dur="1" fill="hold"/>
                                        <p:tgtEl>
                                          <p:spTgt spid="3">
                                            <p:txEl>
                                              <p:pRg st="3" end="3"/>
                                            </p:txEl>
                                          </p:spTgt>
                                        </p:tgtEl>
                                        <p:attrNameLst>
                                          <p:attrName/>
                                        </p:attrNameLst>
                                      </p:cBhvr>
                                    </p:anim>
                                  </p:childTnLst>
                                </p:cTn>
                              </p:par>
                              <p:par>
                                <p:cTn id="16" presetID="24" presetClass="entr" presetSubtype="0" fill="hold" grpId="0" nodeType="with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 to="" calcmode="lin" valueType="num">
                                      <p:cBhvr>
                                        <p:cTn id="18" dur="1" fill="hold"/>
                                        <p:tgtEl>
                                          <p:spTgt spid="3">
                                            <p:txEl>
                                              <p:pRg st="4" end="4"/>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428625" y="714375"/>
            <a:ext cx="8229600" cy="714375"/>
          </a:xfrm>
        </p:spPr>
        <p:txBody>
          <a:bodyPr/>
          <a:lstStyle/>
          <a:p>
            <a:pPr algn="ctr"/>
            <a:r>
              <a:rPr lang="en-US" sz="2400" smtClean="0">
                <a:latin typeface="Arial Black" pitchFamily="34" charset="0"/>
                <a:ea typeface="Times New Roman" pitchFamily="18" charset="0"/>
                <a:cs typeface="Arial" charset="0"/>
              </a:rPr>
              <a:t>DEFINING DIAGRAM</a:t>
            </a:r>
            <a:endParaRPr lang="en-TT" sz="2400" smtClean="0">
              <a:ea typeface="Times New Roman" pitchFamily="18" charset="0"/>
              <a:cs typeface="Arial" charset="0"/>
            </a:endParaRPr>
          </a:p>
        </p:txBody>
      </p:sp>
      <p:sp>
        <p:nvSpPr>
          <p:cNvPr id="18435" name="Content Placeholder 2"/>
          <p:cNvSpPr>
            <a:spLocks noGrp="1"/>
          </p:cNvSpPr>
          <p:nvPr>
            <p:ph idx="1"/>
          </p:nvPr>
        </p:nvSpPr>
        <p:spPr/>
        <p:txBody>
          <a:bodyPr/>
          <a:lstStyle/>
          <a:p>
            <a:r>
              <a:rPr lang="en-TT" smtClean="0"/>
              <a:t>Two major tasks to be performed, each consisting of multiple actions:</a:t>
            </a:r>
          </a:p>
          <a:p>
            <a:endParaRPr lang="en-TT" smtClean="0"/>
          </a:p>
        </p:txBody>
      </p:sp>
      <p:graphicFrame>
        <p:nvGraphicFramePr>
          <p:cNvPr id="4" name="Table 3"/>
          <p:cNvGraphicFramePr>
            <a:graphicFrameLocks noGrp="1"/>
          </p:cNvGraphicFramePr>
          <p:nvPr/>
        </p:nvGraphicFramePr>
        <p:xfrm>
          <a:off x="785813" y="3214688"/>
          <a:ext cx="7358114" cy="2786082"/>
        </p:xfrm>
        <a:graphic>
          <a:graphicData uri="http://schemas.openxmlformats.org/drawingml/2006/table">
            <a:tbl>
              <a:tblPr firstRow="1" bandRow="1">
                <a:tableStyleId>{5C22544A-7EE6-4342-B048-85BDC9FD1C3A}</a:tableStyleId>
              </a:tblPr>
              <a:tblGrid>
                <a:gridCol w="1675610"/>
                <a:gridCol w="3934041"/>
                <a:gridCol w="1748463"/>
              </a:tblGrid>
              <a:tr h="631291">
                <a:tc>
                  <a:txBody>
                    <a:bodyPr/>
                    <a:lstStyle/>
                    <a:p>
                      <a:r>
                        <a:rPr lang="en-TT" dirty="0" smtClean="0"/>
                        <a:t>INPUT</a:t>
                      </a:r>
                      <a:endParaRPr lang="en-TT" dirty="0"/>
                    </a:p>
                  </a:txBody>
                  <a:tcPr/>
                </a:tc>
                <a:tc>
                  <a:txBody>
                    <a:bodyPr/>
                    <a:lstStyle/>
                    <a:p>
                      <a:r>
                        <a:rPr lang="en-TT" dirty="0" smtClean="0"/>
                        <a:t>PROCESSING</a:t>
                      </a:r>
                      <a:endParaRPr lang="en-TT" dirty="0"/>
                    </a:p>
                  </a:txBody>
                  <a:tcPr/>
                </a:tc>
                <a:tc>
                  <a:txBody>
                    <a:bodyPr/>
                    <a:lstStyle/>
                    <a:p>
                      <a:r>
                        <a:rPr lang="en-TT" dirty="0" smtClean="0"/>
                        <a:t>OUTPUT</a:t>
                      </a:r>
                      <a:endParaRPr lang="en-TT" dirty="0"/>
                    </a:p>
                  </a:txBody>
                  <a:tcPr/>
                </a:tc>
              </a:tr>
              <a:tr h="2154791">
                <a:tc>
                  <a:txBody>
                    <a:bodyPr/>
                    <a:lstStyle/>
                    <a:p>
                      <a:r>
                        <a:rPr lang="en-TT" dirty="0" smtClean="0"/>
                        <a:t>3 integers</a:t>
                      </a:r>
                    </a:p>
                    <a:p>
                      <a:r>
                        <a:rPr lang="en-TT" dirty="0" smtClean="0"/>
                        <a:t>Say</a:t>
                      </a:r>
                      <a:r>
                        <a:rPr lang="en-TT" baseline="0" dirty="0" smtClean="0"/>
                        <a:t> age1, age2, age3</a:t>
                      </a:r>
                      <a:endParaRPr lang="en-TT" dirty="0"/>
                    </a:p>
                  </a:txBody>
                  <a:tcPr/>
                </a:tc>
                <a:tc>
                  <a:txBody>
                    <a:bodyPr/>
                    <a:lstStyle/>
                    <a:p>
                      <a:pPr marL="342900" indent="-342900">
                        <a:buFont typeface="+mj-lt"/>
                        <a:buAutoNum type="arabicPeriod"/>
                      </a:pPr>
                      <a:r>
                        <a:rPr lang="en-TT" dirty="0" smtClean="0"/>
                        <a:t>Read/accept/get 3 integers</a:t>
                      </a:r>
                    </a:p>
                    <a:p>
                      <a:pPr marL="342900" indent="-342900">
                        <a:buFont typeface="+mj-lt"/>
                        <a:buAutoNum type="arabicPeriod"/>
                      </a:pPr>
                      <a:r>
                        <a:rPr lang="en-TT" dirty="0" smtClean="0"/>
                        <a:t>Find</a:t>
                      </a:r>
                      <a:r>
                        <a:rPr lang="en-TT" baseline="0" dirty="0" smtClean="0"/>
                        <a:t> the average of the three integers</a:t>
                      </a:r>
                    </a:p>
                    <a:p>
                      <a:pPr marL="342900" indent="-342900">
                        <a:buFont typeface="+mj-lt"/>
                        <a:buAutoNum type="arabicPeriod"/>
                      </a:pPr>
                      <a:r>
                        <a:rPr lang="en-TT" baseline="0" dirty="0" smtClean="0"/>
                        <a:t>Find the highest age</a:t>
                      </a:r>
                    </a:p>
                    <a:p>
                      <a:pPr marL="342900" indent="-342900">
                        <a:buFont typeface="+mj-lt"/>
                        <a:buAutoNum type="arabicPeriod"/>
                      </a:pPr>
                      <a:r>
                        <a:rPr lang="en-TT" baseline="0" dirty="0" smtClean="0"/>
                        <a:t>Print the average, highest age</a:t>
                      </a:r>
                      <a:endParaRPr lang="en-TT" dirty="0"/>
                    </a:p>
                  </a:txBody>
                  <a:tcPr/>
                </a:tc>
                <a:tc>
                  <a:txBody>
                    <a:bodyPr/>
                    <a:lstStyle/>
                    <a:p>
                      <a:r>
                        <a:rPr lang="en-TT" dirty="0" smtClean="0"/>
                        <a:t>Average-age</a:t>
                      </a:r>
                    </a:p>
                    <a:p>
                      <a:r>
                        <a:rPr lang="en-TT" dirty="0" smtClean="0"/>
                        <a:t>Highest-age</a:t>
                      </a:r>
                      <a:endParaRPr lang="en-TT" dirty="0"/>
                    </a:p>
                  </a:txBody>
                  <a:tcPr/>
                </a:tc>
              </a:tr>
            </a:tbl>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457200" y="704850"/>
            <a:ext cx="8229600" cy="795338"/>
          </a:xfrm>
        </p:spPr>
        <p:txBody>
          <a:bodyPr/>
          <a:lstStyle/>
          <a:p>
            <a:pPr algn="ctr"/>
            <a:r>
              <a:rPr lang="en-US" sz="2400" smtClean="0">
                <a:latin typeface="Arial Black" pitchFamily="34" charset="0"/>
                <a:ea typeface="Times New Roman" pitchFamily="18" charset="0"/>
                <a:cs typeface="Arial" charset="0"/>
              </a:rPr>
              <a:t>PROBLEM 3</a:t>
            </a:r>
            <a:endParaRPr lang="en-TT" sz="2400" smtClean="0">
              <a:ea typeface="Times New Roman" pitchFamily="18" charset="0"/>
              <a:cs typeface="Arial" charset="0"/>
            </a:endParaRPr>
          </a:p>
        </p:txBody>
      </p:sp>
      <p:sp>
        <p:nvSpPr>
          <p:cNvPr id="19459" name="Content Placeholder 2"/>
          <p:cNvSpPr>
            <a:spLocks noGrp="1"/>
          </p:cNvSpPr>
          <p:nvPr>
            <p:ph idx="1"/>
          </p:nvPr>
        </p:nvSpPr>
        <p:spPr/>
        <p:txBody>
          <a:bodyPr/>
          <a:lstStyle/>
          <a:p>
            <a:pPr>
              <a:lnSpc>
                <a:spcPct val="150000"/>
              </a:lnSpc>
              <a:buFont typeface="Wingdings 2" pitchFamily="18" charset="2"/>
              <a:buNone/>
            </a:pPr>
            <a:r>
              <a:rPr lang="en-TT" i="1" smtClean="0"/>
              <a:t>	The cost of a new car is the sum of the wholesale cost, the local sales tax and the dealer’s percentage mark-up.  Assuming that the dealer’s mark-up is 10 percent of the wholesale cost and the sales tax is 6 percent, design an algorithm to read a car ID (an integer value) and the wholesale cost of the car (a real value) and print the car ID and the cost to the consumer.</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457200" y="704850"/>
            <a:ext cx="8229600" cy="581025"/>
          </a:xfrm>
        </p:spPr>
        <p:txBody>
          <a:bodyPr/>
          <a:lstStyle/>
          <a:p>
            <a:pPr algn="ctr"/>
            <a:r>
              <a:rPr lang="en-US" sz="2400" smtClean="0">
                <a:latin typeface="Arial Black" pitchFamily="34" charset="0"/>
                <a:ea typeface="Times New Roman" pitchFamily="18" charset="0"/>
                <a:cs typeface="Arial" charset="0"/>
              </a:rPr>
              <a:t>PROBLEM 3</a:t>
            </a:r>
            <a:endParaRPr lang="en-TT" sz="2400" smtClean="0">
              <a:ea typeface="Times New Roman" pitchFamily="18" charset="0"/>
              <a:cs typeface="Arial" charset="0"/>
            </a:endParaRPr>
          </a:p>
        </p:txBody>
      </p:sp>
      <p:sp>
        <p:nvSpPr>
          <p:cNvPr id="20483" name="Content Placeholder 2"/>
          <p:cNvSpPr>
            <a:spLocks noGrp="1"/>
          </p:cNvSpPr>
          <p:nvPr>
            <p:ph idx="1"/>
          </p:nvPr>
        </p:nvSpPr>
        <p:spPr>
          <a:xfrm>
            <a:off x="428625" y="1643063"/>
            <a:ext cx="8229600" cy="5072062"/>
          </a:xfrm>
        </p:spPr>
        <p:txBody>
          <a:bodyPr/>
          <a:lstStyle/>
          <a:p>
            <a:r>
              <a:rPr lang="en-TT" sz="2400" smtClean="0"/>
              <a:t>Here, input and output data are clearly stated.  To determine the processing steps we may ask “What should I do with wholesale cost in order to find the cost to the consumer?”</a:t>
            </a:r>
          </a:p>
          <a:p>
            <a:endParaRPr lang="en-TT" smtClean="0"/>
          </a:p>
        </p:txBody>
      </p:sp>
      <p:graphicFrame>
        <p:nvGraphicFramePr>
          <p:cNvPr id="4" name="Table 3"/>
          <p:cNvGraphicFramePr>
            <a:graphicFrameLocks noGrp="1"/>
          </p:cNvGraphicFramePr>
          <p:nvPr/>
        </p:nvGraphicFramePr>
        <p:xfrm>
          <a:off x="714375" y="3500438"/>
          <a:ext cx="7500991" cy="2926080"/>
        </p:xfrm>
        <a:graphic>
          <a:graphicData uri="http://schemas.openxmlformats.org/drawingml/2006/table">
            <a:tbl>
              <a:tblPr firstRow="1" bandRow="1">
                <a:tableStyleId>{5C22544A-7EE6-4342-B048-85BDC9FD1C3A}</a:tableStyleId>
              </a:tblPr>
              <a:tblGrid>
                <a:gridCol w="2500330"/>
                <a:gridCol w="3060289"/>
                <a:gridCol w="1940372"/>
              </a:tblGrid>
              <a:tr h="357190">
                <a:tc>
                  <a:txBody>
                    <a:bodyPr/>
                    <a:lstStyle/>
                    <a:p>
                      <a:r>
                        <a:rPr lang="en-TT" dirty="0" smtClean="0"/>
                        <a:t>INPUT</a:t>
                      </a:r>
                      <a:endParaRPr lang="en-TT" dirty="0"/>
                    </a:p>
                  </a:txBody>
                  <a:tcPr/>
                </a:tc>
                <a:tc>
                  <a:txBody>
                    <a:bodyPr/>
                    <a:lstStyle/>
                    <a:p>
                      <a:r>
                        <a:rPr lang="en-TT" dirty="0" smtClean="0"/>
                        <a:t>PROCESSING</a:t>
                      </a:r>
                      <a:endParaRPr lang="en-TT" dirty="0"/>
                    </a:p>
                  </a:txBody>
                  <a:tcPr/>
                </a:tc>
                <a:tc>
                  <a:txBody>
                    <a:bodyPr/>
                    <a:lstStyle/>
                    <a:p>
                      <a:r>
                        <a:rPr lang="en-TT" dirty="0" smtClean="0"/>
                        <a:t>OUTPUT</a:t>
                      </a:r>
                      <a:endParaRPr lang="en-TT" dirty="0"/>
                    </a:p>
                  </a:txBody>
                  <a:tcPr/>
                </a:tc>
              </a:tr>
              <a:tr h="1178727">
                <a:tc>
                  <a:txBody>
                    <a:bodyPr/>
                    <a:lstStyle/>
                    <a:p>
                      <a:r>
                        <a:rPr lang="en-TT" dirty="0" smtClean="0"/>
                        <a:t>Car-ID, Wholesale-cost</a:t>
                      </a:r>
                      <a:endParaRPr lang="en-TT" dirty="0"/>
                    </a:p>
                  </a:txBody>
                  <a:tcPr/>
                </a:tc>
                <a:tc>
                  <a:txBody>
                    <a:bodyPr/>
                    <a:lstStyle/>
                    <a:p>
                      <a:pPr marL="342900" indent="-342900">
                        <a:buFont typeface="+mj-lt"/>
                        <a:buAutoNum type="arabicPeriod"/>
                      </a:pPr>
                      <a:r>
                        <a:rPr lang="en-TT" dirty="0" smtClean="0"/>
                        <a:t>Read/get wholesale-cost</a:t>
                      </a:r>
                    </a:p>
                    <a:p>
                      <a:pPr marL="342900" indent="-342900">
                        <a:buFont typeface="+mj-lt"/>
                        <a:buAutoNum type="arabicPeriod"/>
                      </a:pPr>
                      <a:r>
                        <a:rPr lang="en-TT" dirty="0" smtClean="0"/>
                        <a:t>Calculate</a:t>
                      </a:r>
                      <a:r>
                        <a:rPr lang="en-TT" baseline="0" dirty="0" smtClean="0"/>
                        <a:t> dealer’s mark-up</a:t>
                      </a:r>
                    </a:p>
                    <a:p>
                      <a:pPr marL="342900" indent="-342900">
                        <a:buFont typeface="+mj-lt"/>
                        <a:buAutoNum type="arabicPeriod"/>
                      </a:pPr>
                      <a:r>
                        <a:rPr lang="en-TT" baseline="0" dirty="0" smtClean="0"/>
                        <a:t>Calculate the sales tax</a:t>
                      </a:r>
                    </a:p>
                    <a:p>
                      <a:pPr marL="342900" indent="-342900">
                        <a:buFont typeface="+mj-lt"/>
                        <a:buAutoNum type="arabicPeriod"/>
                      </a:pPr>
                      <a:r>
                        <a:rPr lang="en-TT" baseline="0" dirty="0" smtClean="0"/>
                        <a:t>Find the sum of the wholesale-cost, the dealer’s mark-up and the sales tax</a:t>
                      </a:r>
                    </a:p>
                    <a:p>
                      <a:pPr marL="342900" indent="-342900">
                        <a:buFont typeface="+mj-lt"/>
                        <a:buAutoNum type="arabicPeriod"/>
                      </a:pPr>
                      <a:r>
                        <a:rPr lang="en-TT" baseline="0" dirty="0" smtClean="0"/>
                        <a:t>Print the results</a:t>
                      </a:r>
                      <a:endParaRPr lang="en-TT" dirty="0"/>
                    </a:p>
                  </a:txBody>
                  <a:tcPr/>
                </a:tc>
                <a:tc>
                  <a:txBody>
                    <a:bodyPr/>
                    <a:lstStyle/>
                    <a:p>
                      <a:r>
                        <a:rPr lang="en-TT" dirty="0" smtClean="0"/>
                        <a:t>Car-ID</a:t>
                      </a:r>
                    </a:p>
                    <a:p>
                      <a:r>
                        <a:rPr lang="en-TT" dirty="0" smtClean="0"/>
                        <a:t>Consumer-Cost</a:t>
                      </a:r>
                      <a:endParaRPr lang="en-TT" dirty="0"/>
                    </a:p>
                  </a:txBody>
                  <a:tcPr/>
                </a:tc>
              </a:tr>
            </a:tbl>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457200" y="704850"/>
            <a:ext cx="8229600" cy="723900"/>
          </a:xfrm>
        </p:spPr>
        <p:txBody>
          <a:bodyPr/>
          <a:lstStyle/>
          <a:p>
            <a:pPr algn="ctr"/>
            <a:r>
              <a:rPr lang="en-US" sz="2400" smtClean="0">
                <a:latin typeface="Arial Black" pitchFamily="34" charset="0"/>
                <a:ea typeface="Times New Roman" pitchFamily="18" charset="0"/>
                <a:cs typeface="Arial" charset="0"/>
              </a:rPr>
              <a:t>THE PROBLEM WITH PROBLEM SPECIFICATION</a:t>
            </a:r>
            <a:endParaRPr lang="en-TT" sz="2400" smtClean="0">
              <a:ea typeface="Times New Roman" pitchFamily="18" charset="0"/>
              <a:cs typeface="Arial" charset="0"/>
            </a:endParaRPr>
          </a:p>
        </p:txBody>
      </p:sp>
      <p:sp>
        <p:nvSpPr>
          <p:cNvPr id="3" name="Content Placeholder 2"/>
          <p:cNvSpPr>
            <a:spLocks noGrp="1"/>
          </p:cNvSpPr>
          <p:nvPr>
            <p:ph idx="1"/>
          </p:nvPr>
        </p:nvSpPr>
        <p:spPr/>
        <p:txBody>
          <a:bodyPr/>
          <a:lstStyle/>
          <a:p>
            <a:pPr>
              <a:spcAft>
                <a:spcPts val="1200"/>
              </a:spcAft>
            </a:pPr>
            <a:r>
              <a:rPr lang="en-TT" sz="2400" smtClean="0"/>
              <a:t>Many real-world programming problems are not always precise</a:t>
            </a:r>
          </a:p>
          <a:p>
            <a:pPr>
              <a:spcAft>
                <a:spcPts val="1200"/>
              </a:spcAft>
            </a:pPr>
            <a:r>
              <a:rPr lang="en-TT" sz="2400" smtClean="0"/>
              <a:t>Initial descriptions are often vague, and ambiguous</a:t>
            </a:r>
          </a:p>
          <a:p>
            <a:pPr>
              <a:spcAft>
                <a:spcPts val="1200"/>
              </a:spcAft>
            </a:pPr>
            <a:r>
              <a:rPr lang="en-TT" sz="2400" smtClean="0"/>
              <a:t>Students should be encouraged to evaluate problem statements and ask questions if they are perceived as ambiguous</a:t>
            </a:r>
          </a:p>
          <a:p>
            <a:pPr>
              <a:spcAft>
                <a:spcPts val="1200"/>
              </a:spcAft>
            </a:pPr>
            <a:r>
              <a:rPr lang="en-TT" sz="2400" smtClean="0"/>
              <a:t>Also, some information may be implicit in the problem statement and therefore should be taken into account when defining the problem</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to="" calcmode="lin" valueType="num">
                                      <p:cBhvr>
                                        <p:cTn id="12" dur="1" fill="hold"/>
                                        <p:tgtEl>
                                          <p:spTgt spid="3">
                                            <p:txEl>
                                              <p:pRg st="1" end="1"/>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to="" calcmode="lin" valueType="num">
                                      <p:cBhvr>
                                        <p:cTn id="17" dur="1" fill="hold"/>
                                        <p:tgtEl>
                                          <p:spTgt spid="3">
                                            <p:txEl>
                                              <p:pRg st="2" end="2"/>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 to="" calcmode="lin" valueType="num">
                                      <p:cBhvr>
                                        <p:cTn id="22" dur="1" fill="hold"/>
                                        <p:tgtEl>
                                          <p:spTgt spid="3">
                                            <p:txEl>
                                              <p:pRg st="3" end="3"/>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457200" y="704850"/>
            <a:ext cx="8229600" cy="652463"/>
          </a:xfrm>
        </p:spPr>
        <p:txBody>
          <a:bodyPr/>
          <a:lstStyle/>
          <a:p>
            <a:pPr algn="ctr"/>
            <a:r>
              <a:rPr lang="en-US" sz="2400" smtClean="0">
                <a:latin typeface="Arial Black" pitchFamily="34" charset="0"/>
                <a:ea typeface="Times New Roman" pitchFamily="18" charset="0"/>
                <a:cs typeface="Arial" charset="0"/>
              </a:rPr>
              <a:t>THE PROBLEM WITH PROBLEM SPECIFICATION</a:t>
            </a:r>
            <a:endParaRPr lang="en-TT" sz="2400" smtClean="0">
              <a:ea typeface="Times New Roman" pitchFamily="18" charset="0"/>
              <a:cs typeface="Arial" charset="0"/>
            </a:endParaRPr>
          </a:p>
        </p:txBody>
      </p:sp>
      <p:sp>
        <p:nvSpPr>
          <p:cNvPr id="3" name="Content Placeholder 2"/>
          <p:cNvSpPr>
            <a:spLocks noGrp="1"/>
          </p:cNvSpPr>
          <p:nvPr>
            <p:ph idx="1"/>
          </p:nvPr>
        </p:nvSpPr>
        <p:spPr/>
        <p:txBody>
          <a:bodyPr>
            <a:normAutofit lnSpcReduction="10000"/>
          </a:bodyPr>
          <a:lstStyle/>
          <a:p>
            <a:pPr marL="274320" indent="-274320" fontAlgn="auto">
              <a:spcAft>
                <a:spcPts val="1800"/>
              </a:spcAft>
              <a:buClr>
                <a:schemeClr val="accent3"/>
              </a:buClr>
              <a:buFont typeface="Wingdings 2"/>
              <a:buNone/>
              <a:defRPr/>
            </a:pPr>
            <a:r>
              <a:rPr lang="en-TT" sz="2400" dirty="0" smtClean="0"/>
              <a:t>	Have students evaluate several problem statements, ranging from simple to complex, some precise, some ambiguous, lacking pertinent information.</a:t>
            </a:r>
          </a:p>
          <a:p>
            <a:pPr marL="274320" indent="-274320" fontAlgn="auto">
              <a:spcAft>
                <a:spcPts val="1800"/>
              </a:spcAft>
              <a:buClr>
                <a:schemeClr val="accent3"/>
              </a:buClr>
              <a:buFont typeface="Wingdings 2"/>
              <a:buNone/>
              <a:defRPr/>
            </a:pPr>
            <a:r>
              <a:rPr lang="en-TT" sz="2400" dirty="0" smtClean="0"/>
              <a:t>	Here are some examples of imprecise problem statements:</a:t>
            </a:r>
          </a:p>
          <a:p>
            <a:pPr marL="274320" indent="-274320" fontAlgn="auto">
              <a:spcAft>
                <a:spcPts val="1800"/>
              </a:spcAft>
              <a:buClr>
                <a:schemeClr val="accent3"/>
              </a:buClr>
              <a:buFont typeface="Wingdings 2"/>
              <a:buChar char=""/>
              <a:defRPr/>
            </a:pPr>
            <a:r>
              <a:rPr lang="en-TT" sz="2400" dirty="0" smtClean="0"/>
              <a:t>#4:  Write a program to print a list of all the employees 	who have been in the company for over five years</a:t>
            </a:r>
          </a:p>
          <a:p>
            <a:pPr marL="274320" indent="-274320" fontAlgn="auto">
              <a:spcAft>
                <a:spcPts val="1800"/>
              </a:spcAft>
              <a:buClr>
                <a:schemeClr val="accent3"/>
              </a:buClr>
              <a:buFont typeface="Wingdings 2"/>
              <a:buChar char=""/>
              <a:defRPr/>
            </a:pPr>
            <a:r>
              <a:rPr lang="en-TT" sz="2400" dirty="0" smtClean="0"/>
              <a:t>#5:  Write a program that reads a file that contains 	information on the height, weight and age of 100 	children.  The program should print the names of 	all the children who are overweight.</a:t>
            </a:r>
            <a:endParaRPr lang="en-TT"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to="" calcmode="lin" valueType="num">
                                      <p:cBhvr>
                                        <p:cTn id="12" dur="1" fill="hold"/>
                                        <p:tgtEl>
                                          <p:spTgt spid="3">
                                            <p:txEl>
                                              <p:pRg st="1" end="1"/>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to="" calcmode="lin" valueType="num">
                                      <p:cBhvr>
                                        <p:cTn id="17" dur="1" fill="hold"/>
                                        <p:tgtEl>
                                          <p:spTgt spid="3">
                                            <p:txEl>
                                              <p:pRg st="2" end="2"/>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 to="" calcmode="lin" valueType="num">
                                      <p:cBhvr>
                                        <p:cTn id="22" dur="1" fill="hold"/>
                                        <p:tgtEl>
                                          <p:spTgt spid="3">
                                            <p:txEl>
                                              <p:pRg st="3" end="3"/>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428625" y="500063"/>
            <a:ext cx="8229600" cy="857250"/>
          </a:xfrm>
        </p:spPr>
        <p:txBody>
          <a:bodyPr/>
          <a:lstStyle/>
          <a:p>
            <a:pPr algn="ctr"/>
            <a:r>
              <a:rPr lang="en-TT" sz="2400" b="1" smtClean="0">
                <a:latin typeface="Arial Black" pitchFamily="34" charset="0"/>
              </a:rPr>
              <a:t>FINDING A SOLUTION TO THE PROBLEM</a:t>
            </a:r>
          </a:p>
        </p:txBody>
      </p:sp>
      <p:sp>
        <p:nvSpPr>
          <p:cNvPr id="3" name="Content Placeholder 2"/>
          <p:cNvSpPr>
            <a:spLocks noGrp="1"/>
          </p:cNvSpPr>
          <p:nvPr>
            <p:ph idx="1"/>
          </p:nvPr>
        </p:nvSpPr>
        <p:spPr>
          <a:xfrm>
            <a:off x="500063" y="2214563"/>
            <a:ext cx="8229600" cy="3136900"/>
          </a:xfrm>
        </p:spPr>
        <p:txBody>
          <a:bodyPr/>
          <a:lstStyle/>
          <a:p>
            <a:pPr>
              <a:lnSpc>
                <a:spcPct val="150000"/>
              </a:lnSpc>
            </a:pPr>
            <a:r>
              <a:rPr lang="en-TT" smtClean="0"/>
              <a:t>Introduction</a:t>
            </a:r>
          </a:p>
          <a:p>
            <a:pPr>
              <a:lnSpc>
                <a:spcPct val="150000"/>
              </a:lnSpc>
            </a:pPr>
            <a:r>
              <a:rPr lang="en-TT" smtClean="0"/>
              <a:t>The Concept of Variables</a:t>
            </a:r>
          </a:p>
          <a:p>
            <a:pPr>
              <a:lnSpc>
                <a:spcPct val="150000"/>
              </a:lnSpc>
            </a:pPr>
            <a:r>
              <a:rPr lang="en-TT" smtClean="0"/>
              <a:t>Choosing Variable Names</a:t>
            </a:r>
          </a:p>
          <a:p>
            <a:pPr>
              <a:lnSpc>
                <a:spcPct val="150000"/>
              </a:lnSpc>
            </a:pPr>
            <a:r>
              <a:rPr lang="en-TT" smtClean="0"/>
              <a:t>Initialization of Variables</a:t>
            </a:r>
          </a:p>
          <a:p>
            <a:endParaRPr lang="en-TT" sz="2400" smtClean="0"/>
          </a:p>
          <a:p>
            <a:endParaRPr lang="en-TT" sz="240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1472" y="2928934"/>
            <a:ext cx="7772400" cy="897818"/>
          </a:xfrm>
        </p:spPr>
        <p:txBody>
          <a:bodyPr/>
          <a:lstStyle/>
          <a:p>
            <a:pPr algn="ctr" fontAlgn="auto">
              <a:spcAft>
                <a:spcPts val="0"/>
              </a:spcAft>
              <a:defRPr/>
            </a:pPr>
            <a:r>
              <a:rPr sz="3200" smtClean="0">
                <a:latin typeface="Arial Black" pitchFamily="34" charset="0"/>
                <a:ea typeface="Times New Roman" pitchFamily="18" charset="0"/>
                <a:cs typeface="Arial" pitchFamily="34" charset="0"/>
              </a:rPr>
              <a:t>PROBLEM–SOLVING</a:t>
            </a:r>
            <a:br>
              <a:rPr sz="3200" smtClean="0">
                <a:latin typeface="Arial Black" pitchFamily="34" charset="0"/>
                <a:ea typeface="Times New Roman" pitchFamily="18" charset="0"/>
                <a:cs typeface="Arial" pitchFamily="34" charset="0"/>
              </a:rPr>
            </a:br>
            <a:r>
              <a:rPr sz="3200" smtClean="0">
                <a:latin typeface="Arial Black" pitchFamily="34" charset="0"/>
                <a:ea typeface="Times New Roman" pitchFamily="18" charset="0"/>
                <a:cs typeface="Arial" pitchFamily="34" charset="0"/>
              </a:rPr>
              <a:t/>
            </a:r>
            <a:br>
              <a:rPr sz="3200" smtClean="0">
                <a:latin typeface="Arial Black" pitchFamily="34" charset="0"/>
                <a:ea typeface="Times New Roman" pitchFamily="18" charset="0"/>
                <a:cs typeface="Arial" pitchFamily="34" charset="0"/>
              </a:rPr>
            </a:br>
            <a:r>
              <a:rPr sz="3200" smtClean="0">
                <a:latin typeface="Arial Black" pitchFamily="34" charset="0"/>
                <a:ea typeface="Times New Roman" pitchFamily="18" charset="0"/>
                <a:cs typeface="Arial" pitchFamily="34" charset="0"/>
              </a:rPr>
              <a:t>CSEC INFORMATION TECHNOLOGY</a:t>
            </a:r>
            <a:endParaRPr lang="en-TT" sz="3200"/>
          </a:p>
        </p:txBody>
      </p:sp>
      <p:sp>
        <p:nvSpPr>
          <p:cNvPr id="6147" name="Text Placeholder 3"/>
          <p:cNvSpPr>
            <a:spLocks noGrp="1"/>
          </p:cNvSpPr>
          <p:nvPr>
            <p:ph type="body" idx="1"/>
          </p:nvPr>
        </p:nvSpPr>
        <p:spPr>
          <a:xfrm>
            <a:off x="642938" y="3429000"/>
            <a:ext cx="7772400" cy="2143125"/>
          </a:xfrm>
        </p:spPr>
        <p:txBody>
          <a:bodyPr/>
          <a:lstStyle/>
          <a:p>
            <a:pPr algn="ctr"/>
            <a:endParaRPr lang="en-TT" b="1" smtClean="0"/>
          </a:p>
          <a:p>
            <a:pPr algn="ctr"/>
            <a:endParaRPr lang="en-TT" b="1"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428625" y="500063"/>
            <a:ext cx="8229600" cy="1143000"/>
          </a:xfrm>
        </p:spPr>
        <p:txBody>
          <a:bodyPr/>
          <a:lstStyle/>
          <a:p>
            <a:pPr algn="ctr"/>
            <a:r>
              <a:rPr lang="en-TT" sz="2400" b="1" smtClean="0">
                <a:latin typeface="Arial Black" pitchFamily="34" charset="0"/>
              </a:rPr>
              <a:t>FINDING A SOLUTION TO THE PROBLEM</a:t>
            </a:r>
            <a:br>
              <a:rPr lang="en-TT" sz="2400" b="1" smtClean="0">
                <a:latin typeface="Arial Black" pitchFamily="34" charset="0"/>
              </a:rPr>
            </a:br>
            <a:r>
              <a:rPr lang="en-TT" sz="2400" b="1" smtClean="0">
                <a:latin typeface="Arial Black" pitchFamily="34" charset="0"/>
              </a:rPr>
              <a:t>INTRODUCTION</a:t>
            </a:r>
            <a:endParaRPr lang="en-TT" sz="2400" smtClean="0"/>
          </a:p>
        </p:txBody>
      </p:sp>
      <p:sp>
        <p:nvSpPr>
          <p:cNvPr id="3" name="Content Placeholder 2"/>
          <p:cNvSpPr>
            <a:spLocks noGrp="1"/>
          </p:cNvSpPr>
          <p:nvPr>
            <p:ph idx="1"/>
          </p:nvPr>
        </p:nvSpPr>
        <p:spPr/>
        <p:txBody>
          <a:bodyPr/>
          <a:lstStyle/>
          <a:p>
            <a:pPr>
              <a:spcAft>
                <a:spcPts val="1800"/>
              </a:spcAft>
              <a:buFont typeface="Wingdings 2" pitchFamily="18" charset="2"/>
              <a:buNone/>
            </a:pPr>
            <a:r>
              <a:rPr lang="en-TT" smtClean="0"/>
              <a:t>	</a:t>
            </a:r>
            <a:r>
              <a:rPr lang="en-TT" sz="2400" smtClean="0"/>
              <a:t>Now that we have defined the problem, we know </a:t>
            </a:r>
            <a:r>
              <a:rPr lang="en-TT" sz="2400" u="sng" smtClean="0"/>
              <a:t>what</a:t>
            </a:r>
            <a:r>
              <a:rPr lang="en-TT" sz="2400" smtClean="0"/>
              <a:t> we need to do.  We must now figure out </a:t>
            </a:r>
            <a:r>
              <a:rPr lang="en-TT" sz="2400" u="sng" smtClean="0"/>
              <a:t>how</a:t>
            </a:r>
            <a:r>
              <a:rPr lang="en-TT" sz="2400" smtClean="0"/>
              <a:t> to do it.</a:t>
            </a:r>
          </a:p>
          <a:p>
            <a:pPr>
              <a:spcAft>
                <a:spcPts val="1800"/>
              </a:spcAft>
            </a:pPr>
            <a:r>
              <a:rPr lang="en-TT" sz="2400" smtClean="0"/>
              <a:t>A problem can have many different solutions</a:t>
            </a:r>
          </a:p>
          <a:p>
            <a:pPr>
              <a:spcAft>
                <a:spcPts val="1800"/>
              </a:spcAft>
            </a:pPr>
            <a:r>
              <a:rPr lang="en-TT" sz="2400" smtClean="0"/>
              <a:t>Let students arrive at one that works, however long-winded</a:t>
            </a:r>
          </a:p>
          <a:p>
            <a:pPr>
              <a:spcAft>
                <a:spcPts val="1800"/>
              </a:spcAft>
            </a:pPr>
            <a:r>
              <a:rPr lang="en-TT" sz="2400" smtClean="0"/>
              <a:t>Once a solution is found, it can then be reviewed to see how it can be optimized, or made more efficient</a:t>
            </a:r>
          </a:p>
          <a:p>
            <a:pPr>
              <a:spcAft>
                <a:spcPts val="1800"/>
              </a:spcAft>
            </a:pPr>
            <a:r>
              <a:rPr lang="en-TT" sz="2400" smtClean="0"/>
              <a:t>The first approach in deriving a solution to a problem is to do the problem by hand, noting each step as you proceed.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to="" calcmode="lin" valueType="num">
                                      <p:cBhvr>
                                        <p:cTn id="12" dur="1" fill="hold"/>
                                        <p:tgtEl>
                                          <p:spTgt spid="3">
                                            <p:txEl>
                                              <p:pRg st="1" end="1"/>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to="" calcmode="lin" valueType="num">
                                      <p:cBhvr>
                                        <p:cTn id="17" dur="1" fill="hold"/>
                                        <p:tgtEl>
                                          <p:spTgt spid="3">
                                            <p:txEl>
                                              <p:pRg st="2" end="2"/>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 to="" calcmode="lin" valueType="num">
                                      <p:cBhvr>
                                        <p:cTn id="22" dur="1" fill="hold"/>
                                        <p:tgtEl>
                                          <p:spTgt spid="3">
                                            <p:txEl>
                                              <p:pRg st="3" end="3"/>
                                            </p:txEl>
                                          </p:spTgt>
                                        </p:tgtEl>
                                        <p:attrNameLst>
                                          <p:attrName/>
                                        </p:attrNameLst>
                                      </p:cBhvr>
                                    </p:anim>
                                  </p:childTnLst>
                                </p:cTn>
                              </p:par>
                            </p:childTnLst>
                          </p:cTn>
                        </p:par>
                      </p:childTnLst>
                    </p:cTn>
                  </p:par>
                  <p:par>
                    <p:cTn id="23" fill="hold">
                      <p:stCondLst>
                        <p:cond delay="indefinite"/>
                      </p:stCondLst>
                      <p:childTnLst>
                        <p:par>
                          <p:cTn id="24" fill="hold">
                            <p:stCondLst>
                              <p:cond delay="0"/>
                            </p:stCondLst>
                            <p:childTnLst>
                              <p:par>
                                <p:cTn id="25" presetID="24"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to="" calcmode="lin" valueType="num">
                                      <p:cBhvr>
                                        <p:cTn id="27" dur="1" fill="hold"/>
                                        <p:tgtEl>
                                          <p:spTgt spid="3">
                                            <p:txEl>
                                              <p:pRg st="4" end="4"/>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lstStyle/>
          <a:p>
            <a:pPr algn="ctr"/>
            <a:r>
              <a:rPr lang="en-TT" sz="2400" b="1" smtClean="0">
                <a:latin typeface="Arial Black" pitchFamily="34" charset="0"/>
              </a:rPr>
              <a:t>FINDING A SOLUTION TO THE PROBLEM</a:t>
            </a:r>
            <a:br>
              <a:rPr lang="en-TT" sz="2400" b="1" smtClean="0">
                <a:latin typeface="Arial Black" pitchFamily="34" charset="0"/>
              </a:rPr>
            </a:br>
            <a:r>
              <a:rPr lang="en-TT" sz="2400" b="1" smtClean="0">
                <a:latin typeface="Arial Black" pitchFamily="34" charset="0"/>
              </a:rPr>
              <a:t>INTRODUCTION</a:t>
            </a:r>
            <a:endParaRPr lang="en-TT" sz="2400" smtClean="0"/>
          </a:p>
        </p:txBody>
      </p:sp>
      <p:sp>
        <p:nvSpPr>
          <p:cNvPr id="3" name="Content Placeholder 2"/>
          <p:cNvSpPr>
            <a:spLocks noGrp="1"/>
          </p:cNvSpPr>
          <p:nvPr>
            <p:ph idx="1"/>
          </p:nvPr>
        </p:nvSpPr>
        <p:spPr/>
        <p:txBody>
          <a:bodyPr/>
          <a:lstStyle/>
          <a:p>
            <a:pPr>
              <a:buFont typeface="Wingdings 2" pitchFamily="18" charset="2"/>
              <a:buNone/>
            </a:pPr>
            <a:r>
              <a:rPr lang="en-TT" sz="2400" smtClean="0"/>
              <a:t>Problem #6:</a:t>
            </a:r>
            <a:r>
              <a:rPr lang="en-TT" smtClean="0"/>
              <a:t>  </a:t>
            </a:r>
            <a:r>
              <a:rPr lang="en-TT" sz="2400" smtClean="0"/>
              <a:t>Find and print the average of three numbers</a:t>
            </a:r>
          </a:p>
          <a:p>
            <a:r>
              <a:rPr lang="en-TT" sz="2400" smtClean="0"/>
              <a:t>Define the problem</a:t>
            </a:r>
          </a:p>
          <a:p>
            <a:endParaRPr lang="en-TT" sz="2400" smtClean="0"/>
          </a:p>
          <a:p>
            <a:endParaRPr lang="en-TT" sz="2400" smtClean="0"/>
          </a:p>
          <a:p>
            <a:endParaRPr lang="en-TT" sz="2400" smtClean="0"/>
          </a:p>
          <a:p>
            <a:endParaRPr lang="en-TT" sz="2400" smtClean="0"/>
          </a:p>
          <a:p>
            <a:r>
              <a:rPr lang="en-TT" sz="2400" smtClean="0"/>
              <a:t>Create sample data:   sample input data  5, 3, 25</a:t>
            </a:r>
          </a:p>
          <a:p>
            <a:r>
              <a:rPr lang="en-TT" sz="2400" smtClean="0"/>
              <a:t>Execute each processing step in the defining diagram manually</a:t>
            </a:r>
          </a:p>
          <a:p>
            <a:pPr>
              <a:buFont typeface="Wingdings 2" pitchFamily="18" charset="2"/>
              <a:buNone/>
            </a:pPr>
            <a:endParaRPr lang="en-TT" sz="2400" smtClean="0"/>
          </a:p>
        </p:txBody>
      </p:sp>
      <p:graphicFrame>
        <p:nvGraphicFramePr>
          <p:cNvPr id="4" name="Table 3"/>
          <p:cNvGraphicFramePr>
            <a:graphicFrameLocks noGrp="1"/>
          </p:cNvGraphicFramePr>
          <p:nvPr/>
        </p:nvGraphicFramePr>
        <p:xfrm>
          <a:off x="571500" y="3000375"/>
          <a:ext cx="7572429" cy="1567369"/>
        </p:xfrm>
        <a:graphic>
          <a:graphicData uri="http://schemas.openxmlformats.org/drawingml/2006/table">
            <a:tbl>
              <a:tblPr firstRow="1" bandRow="1">
                <a:tableStyleId>{5C22544A-7EE6-4342-B048-85BDC9FD1C3A}</a:tableStyleId>
              </a:tblPr>
              <a:tblGrid>
                <a:gridCol w="1714511"/>
                <a:gridCol w="3333775"/>
                <a:gridCol w="2524143"/>
              </a:tblGrid>
              <a:tr h="378649">
                <a:tc>
                  <a:txBody>
                    <a:bodyPr/>
                    <a:lstStyle/>
                    <a:p>
                      <a:r>
                        <a:rPr lang="en-TT" dirty="0" smtClean="0"/>
                        <a:t>INPUT</a:t>
                      </a:r>
                      <a:endParaRPr lang="en-TT" dirty="0"/>
                    </a:p>
                  </a:txBody>
                  <a:tcPr/>
                </a:tc>
                <a:tc>
                  <a:txBody>
                    <a:bodyPr/>
                    <a:lstStyle/>
                    <a:p>
                      <a:r>
                        <a:rPr lang="en-TT" dirty="0" smtClean="0"/>
                        <a:t>PROCESSING</a:t>
                      </a:r>
                      <a:endParaRPr lang="en-TT" dirty="0"/>
                    </a:p>
                  </a:txBody>
                  <a:tcPr/>
                </a:tc>
                <a:tc>
                  <a:txBody>
                    <a:bodyPr/>
                    <a:lstStyle/>
                    <a:p>
                      <a:r>
                        <a:rPr lang="en-TT" dirty="0" smtClean="0"/>
                        <a:t>OUTPUT</a:t>
                      </a:r>
                      <a:endParaRPr lang="en-TT" dirty="0"/>
                    </a:p>
                  </a:txBody>
                  <a:tcPr/>
                </a:tc>
              </a:tr>
              <a:tr h="1050111">
                <a:tc>
                  <a:txBody>
                    <a:bodyPr/>
                    <a:lstStyle/>
                    <a:p>
                      <a:r>
                        <a:rPr lang="en-TT" dirty="0" smtClean="0"/>
                        <a:t>3 Numbers</a:t>
                      </a:r>
                    </a:p>
                    <a:p>
                      <a:r>
                        <a:rPr lang="en-TT" dirty="0" smtClean="0"/>
                        <a:t>Say num1, num2, num3</a:t>
                      </a:r>
                    </a:p>
                    <a:p>
                      <a:endParaRPr lang="en-TT" dirty="0"/>
                    </a:p>
                  </a:txBody>
                  <a:tcPr/>
                </a:tc>
                <a:tc>
                  <a:txBody>
                    <a:bodyPr/>
                    <a:lstStyle/>
                    <a:p>
                      <a:r>
                        <a:rPr lang="en-TT" dirty="0" smtClean="0"/>
                        <a:t>Read/get 3 numbers</a:t>
                      </a:r>
                    </a:p>
                    <a:p>
                      <a:r>
                        <a:rPr lang="en-TT" dirty="0" smtClean="0"/>
                        <a:t>Find the average</a:t>
                      </a:r>
                    </a:p>
                    <a:p>
                      <a:r>
                        <a:rPr lang="en-TT" dirty="0" smtClean="0"/>
                        <a:t>Print average</a:t>
                      </a:r>
                      <a:endParaRPr lang="en-TT" dirty="0"/>
                    </a:p>
                  </a:txBody>
                  <a:tcPr/>
                </a:tc>
                <a:tc>
                  <a:txBody>
                    <a:bodyPr/>
                    <a:lstStyle/>
                    <a:p>
                      <a:r>
                        <a:rPr lang="en-TT" dirty="0" smtClean="0"/>
                        <a:t>average</a:t>
                      </a:r>
                      <a:endParaRPr lang="en-TT" dirty="0"/>
                    </a:p>
                  </a:txBody>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to="" calcmode="lin" valueType="num">
                                      <p:cBhvr>
                                        <p:cTn id="12" dur="1" fill="hold"/>
                                        <p:tgtEl>
                                          <p:spTgt spid="3">
                                            <p:txEl>
                                              <p:pRg st="1" end="1"/>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anim to="" calcmode="lin" valueType="num">
                                      <p:cBhvr>
                                        <p:cTn id="17" dur="1" fill="hold"/>
                                        <p:tgtEl>
                                          <p:spTgt spid="3">
                                            <p:txEl>
                                              <p:pRg st="6" end="6"/>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3">
                                            <p:txEl>
                                              <p:pRg st="7" end="7"/>
                                            </p:txEl>
                                          </p:spTgt>
                                        </p:tgtEl>
                                        <p:attrNameLst>
                                          <p:attrName>style.visibility</p:attrName>
                                        </p:attrNameLst>
                                      </p:cBhvr>
                                      <p:to>
                                        <p:strVal val="visible"/>
                                      </p:to>
                                    </p:set>
                                    <p:anim to="" calcmode="lin" valueType="num">
                                      <p:cBhvr>
                                        <p:cTn id="22" dur="1" fill="hold"/>
                                        <p:tgtEl>
                                          <p:spTgt spid="3">
                                            <p:txEl>
                                              <p:pRg st="7" end="7"/>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500063" y="428625"/>
            <a:ext cx="8229600" cy="1143000"/>
          </a:xfrm>
        </p:spPr>
        <p:txBody>
          <a:bodyPr/>
          <a:lstStyle/>
          <a:p>
            <a:pPr algn="ctr"/>
            <a:r>
              <a:rPr lang="en-TT" sz="2400" b="1" smtClean="0">
                <a:latin typeface="Arial Black" pitchFamily="34" charset="0"/>
              </a:rPr>
              <a:t>FINDING A SOLUTION TO THE PROBLEM</a:t>
            </a:r>
            <a:br>
              <a:rPr lang="en-TT" sz="2400" b="1" smtClean="0">
                <a:latin typeface="Arial Black" pitchFamily="34" charset="0"/>
              </a:rPr>
            </a:br>
            <a:r>
              <a:rPr lang="en-TT" sz="2400" b="1" smtClean="0">
                <a:latin typeface="Arial Black" pitchFamily="34" charset="0"/>
              </a:rPr>
              <a:t>INTRODUCTION</a:t>
            </a:r>
            <a:endParaRPr lang="en-TT" sz="2400" smtClean="0"/>
          </a:p>
        </p:txBody>
      </p:sp>
      <p:sp>
        <p:nvSpPr>
          <p:cNvPr id="3" name="Content Placeholder 2"/>
          <p:cNvSpPr>
            <a:spLocks noGrp="1"/>
          </p:cNvSpPr>
          <p:nvPr>
            <p:ph idx="1"/>
          </p:nvPr>
        </p:nvSpPr>
        <p:spPr/>
        <p:txBody>
          <a:bodyPr>
            <a:normAutofit lnSpcReduction="10000"/>
          </a:bodyPr>
          <a:lstStyle/>
          <a:p>
            <a:pPr marL="274320" indent="-274320" fontAlgn="auto">
              <a:spcAft>
                <a:spcPts val="0"/>
              </a:spcAft>
              <a:buClr>
                <a:schemeClr val="accent3"/>
              </a:buClr>
              <a:buFont typeface="Wingdings 2"/>
              <a:buChar char=""/>
              <a:defRPr/>
            </a:pPr>
            <a:r>
              <a:rPr lang="en-TT" sz="2400" dirty="0" smtClean="0"/>
              <a:t>Having completed a manual solution to the problem, the next step is to write your solution as a sequence of instructions</a:t>
            </a:r>
          </a:p>
          <a:p>
            <a:pPr marL="274320" indent="-274320" fontAlgn="auto">
              <a:spcAft>
                <a:spcPts val="0"/>
              </a:spcAft>
              <a:buClr>
                <a:schemeClr val="accent3"/>
              </a:buClr>
              <a:buFont typeface="Wingdings 2"/>
              <a:buChar char=""/>
              <a:defRPr/>
            </a:pPr>
            <a:r>
              <a:rPr lang="en-TT" sz="2400" b="1" u="sng" dirty="0" smtClean="0"/>
              <a:t>Initial solution</a:t>
            </a:r>
            <a:endParaRPr lang="en-TT" sz="2400" dirty="0" smtClean="0"/>
          </a:p>
          <a:p>
            <a:pPr marL="274320" indent="-274320" fontAlgn="auto">
              <a:spcAft>
                <a:spcPts val="0"/>
              </a:spcAft>
              <a:buClr>
                <a:schemeClr val="accent3"/>
              </a:buClr>
              <a:buFont typeface="Wingdings 2"/>
              <a:buChar char=""/>
              <a:defRPr/>
            </a:pPr>
            <a:r>
              <a:rPr lang="en-TT" sz="2400" dirty="0" smtClean="0"/>
              <a:t>Get the first number, call it num1</a:t>
            </a:r>
          </a:p>
          <a:p>
            <a:pPr marL="274320" indent="-274320" fontAlgn="auto">
              <a:spcAft>
                <a:spcPts val="0"/>
              </a:spcAft>
              <a:buClr>
                <a:schemeClr val="accent3"/>
              </a:buClr>
              <a:buFont typeface="Wingdings 2"/>
              <a:buChar char=""/>
              <a:defRPr/>
            </a:pPr>
            <a:r>
              <a:rPr lang="en-TT" sz="2400" dirty="0" smtClean="0"/>
              <a:t>Get the second number, call it num2</a:t>
            </a:r>
          </a:p>
          <a:p>
            <a:pPr marL="274320" indent="-274320" fontAlgn="auto">
              <a:spcAft>
                <a:spcPts val="0"/>
              </a:spcAft>
              <a:buClr>
                <a:schemeClr val="accent3"/>
              </a:buClr>
              <a:buFont typeface="Wingdings 2"/>
              <a:buChar char=""/>
              <a:defRPr/>
            </a:pPr>
            <a:r>
              <a:rPr lang="en-TT" sz="2400" dirty="0" smtClean="0"/>
              <a:t>Get the third number, call it num3</a:t>
            </a:r>
          </a:p>
          <a:p>
            <a:pPr marL="274320" indent="-274320" fontAlgn="auto">
              <a:spcAft>
                <a:spcPts val="0"/>
              </a:spcAft>
              <a:buClr>
                <a:schemeClr val="accent3"/>
              </a:buClr>
              <a:buFont typeface="Wingdings 2"/>
              <a:buChar char=""/>
              <a:defRPr/>
            </a:pPr>
            <a:r>
              <a:rPr lang="en-TT" sz="2400" dirty="0" smtClean="0"/>
              <a:t>Add num1 + num2 + num3</a:t>
            </a:r>
          </a:p>
          <a:p>
            <a:pPr marL="274320" indent="-274320" fontAlgn="auto">
              <a:spcAft>
                <a:spcPts val="0"/>
              </a:spcAft>
              <a:buClr>
                <a:schemeClr val="accent3"/>
              </a:buClr>
              <a:buFont typeface="Wingdings 2"/>
              <a:buChar char=""/>
              <a:defRPr/>
            </a:pPr>
            <a:r>
              <a:rPr lang="en-TT" sz="2400" dirty="0" smtClean="0"/>
              <a:t>Divide result by 3</a:t>
            </a:r>
          </a:p>
          <a:p>
            <a:pPr marL="274320" indent="-274320" fontAlgn="auto">
              <a:spcAft>
                <a:spcPts val="0"/>
              </a:spcAft>
              <a:buClr>
                <a:schemeClr val="accent3"/>
              </a:buClr>
              <a:buFont typeface="Wingdings 2"/>
              <a:buChar char=""/>
              <a:defRPr/>
            </a:pPr>
            <a:r>
              <a:rPr lang="en-TT" sz="2400" dirty="0" smtClean="0"/>
              <a:t>Print result</a:t>
            </a:r>
          </a:p>
          <a:p>
            <a:pPr marL="274320" indent="-274320" fontAlgn="auto">
              <a:spcAft>
                <a:spcPts val="0"/>
              </a:spcAft>
              <a:buClr>
                <a:schemeClr val="accent3"/>
              </a:buClr>
              <a:buFont typeface="Wingdings 2"/>
              <a:buChar char=""/>
              <a:defRPr/>
            </a:pPr>
            <a:r>
              <a:rPr lang="en-TT" sz="2400" dirty="0" smtClean="0"/>
              <a:t>Stop</a:t>
            </a:r>
            <a:endParaRPr lang="en-TT"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to="" calcmode="lin" valueType="num">
                                      <p:cBhvr>
                                        <p:cTn id="12" dur="1" fill="hold"/>
                                        <p:tgtEl>
                                          <p:spTgt spid="3">
                                            <p:txEl>
                                              <p:pRg st="1" end="1"/>
                                            </p:txEl>
                                          </p:spTgt>
                                        </p:tgtEl>
                                        <p:attrNameLst>
                                          <p:attrName/>
                                        </p:attrNameLst>
                                      </p:cBhvr>
                                    </p:anim>
                                  </p:childTnLst>
                                </p:cTn>
                              </p:par>
                              <p:par>
                                <p:cTn id="13" presetID="24" presetClass="entr" presetSubtype="0"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to="" calcmode="lin" valueType="num">
                                      <p:cBhvr>
                                        <p:cTn id="15" dur="1" fill="hold"/>
                                        <p:tgtEl>
                                          <p:spTgt spid="3">
                                            <p:txEl>
                                              <p:pRg st="2" end="2"/>
                                            </p:txEl>
                                          </p:spTgt>
                                        </p:tgtEl>
                                        <p:attrNameLst>
                                          <p:attrName/>
                                        </p:attrNameLst>
                                      </p:cBhvr>
                                    </p:anim>
                                  </p:childTnLst>
                                </p:cTn>
                              </p:par>
                              <p:par>
                                <p:cTn id="16" presetID="24" presetClass="entr" presetSubtype="0" fill="hold" grpId="0"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 to="" calcmode="lin" valueType="num">
                                      <p:cBhvr>
                                        <p:cTn id="18" dur="1" fill="hold"/>
                                        <p:tgtEl>
                                          <p:spTgt spid="3">
                                            <p:txEl>
                                              <p:pRg st="3" end="3"/>
                                            </p:txEl>
                                          </p:spTgt>
                                        </p:tgtEl>
                                        <p:attrNameLst>
                                          <p:attrName/>
                                        </p:attrNameLst>
                                      </p:cBhvr>
                                    </p:anim>
                                  </p:childTnLst>
                                </p:cTn>
                              </p:par>
                              <p:par>
                                <p:cTn id="19" presetID="24" presetClass="entr" presetSubtype="0"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 to="" calcmode="lin" valueType="num">
                                      <p:cBhvr>
                                        <p:cTn id="21" dur="1" fill="hold"/>
                                        <p:tgtEl>
                                          <p:spTgt spid="3">
                                            <p:txEl>
                                              <p:pRg st="4" end="4"/>
                                            </p:txEl>
                                          </p:spTgt>
                                        </p:tgtEl>
                                        <p:attrNameLst>
                                          <p:attrName/>
                                        </p:attrNameLst>
                                      </p:cBhvr>
                                    </p:anim>
                                  </p:childTnLst>
                                </p:cTn>
                              </p:par>
                              <p:par>
                                <p:cTn id="22" presetID="24" presetClass="entr" presetSubtype="0" fill="hold" grpId="0"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 to="" calcmode="lin" valueType="num">
                                      <p:cBhvr>
                                        <p:cTn id="24" dur="1" fill="hold"/>
                                        <p:tgtEl>
                                          <p:spTgt spid="3">
                                            <p:txEl>
                                              <p:pRg st="5" end="5"/>
                                            </p:txEl>
                                          </p:spTgt>
                                        </p:tgtEl>
                                        <p:attrNameLst>
                                          <p:attrName/>
                                        </p:attrNameLst>
                                      </p:cBhvr>
                                    </p:anim>
                                  </p:childTnLst>
                                </p:cTn>
                              </p:par>
                              <p:par>
                                <p:cTn id="25" presetID="24" presetClass="entr" presetSubtype="0" fill="hold" grpId="0"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 to="" calcmode="lin" valueType="num">
                                      <p:cBhvr>
                                        <p:cTn id="27" dur="1" fill="hold"/>
                                        <p:tgtEl>
                                          <p:spTgt spid="3">
                                            <p:txEl>
                                              <p:pRg st="6" end="6"/>
                                            </p:txEl>
                                          </p:spTgt>
                                        </p:tgtEl>
                                        <p:attrNameLst>
                                          <p:attrName/>
                                        </p:attrNameLst>
                                      </p:cBhvr>
                                    </p:anim>
                                  </p:childTnLst>
                                </p:cTn>
                              </p:par>
                              <p:par>
                                <p:cTn id="28" presetID="24" presetClass="entr" presetSubtype="0" fill="hold" grpId="0" nodeType="withEffect">
                                  <p:stCondLst>
                                    <p:cond delay="0"/>
                                  </p:stCondLst>
                                  <p:childTnLst>
                                    <p:set>
                                      <p:cBhvr>
                                        <p:cTn id="29" dur="1" fill="hold">
                                          <p:stCondLst>
                                            <p:cond delay="0"/>
                                          </p:stCondLst>
                                        </p:cTn>
                                        <p:tgtEl>
                                          <p:spTgt spid="3">
                                            <p:txEl>
                                              <p:pRg st="7" end="7"/>
                                            </p:txEl>
                                          </p:spTgt>
                                        </p:tgtEl>
                                        <p:attrNameLst>
                                          <p:attrName>style.visibility</p:attrName>
                                        </p:attrNameLst>
                                      </p:cBhvr>
                                      <p:to>
                                        <p:strVal val="visible"/>
                                      </p:to>
                                    </p:set>
                                    <p:anim to="" calcmode="lin" valueType="num">
                                      <p:cBhvr>
                                        <p:cTn id="30" dur="1" fill="hold"/>
                                        <p:tgtEl>
                                          <p:spTgt spid="3">
                                            <p:txEl>
                                              <p:pRg st="7" end="7"/>
                                            </p:txEl>
                                          </p:spTgt>
                                        </p:tgtEl>
                                        <p:attrNameLst>
                                          <p:attrName/>
                                        </p:attrNameLst>
                                      </p:cBhvr>
                                    </p:anim>
                                  </p:childTnLst>
                                </p:cTn>
                              </p:par>
                              <p:par>
                                <p:cTn id="31" presetID="24" presetClass="entr" presetSubtype="0" fill="hold" grpId="0" nodeType="withEffect">
                                  <p:stCondLst>
                                    <p:cond delay="0"/>
                                  </p:stCondLst>
                                  <p:childTnLst>
                                    <p:set>
                                      <p:cBhvr>
                                        <p:cTn id="32" dur="1" fill="hold">
                                          <p:stCondLst>
                                            <p:cond delay="0"/>
                                          </p:stCondLst>
                                        </p:cTn>
                                        <p:tgtEl>
                                          <p:spTgt spid="3">
                                            <p:txEl>
                                              <p:pRg st="8" end="8"/>
                                            </p:txEl>
                                          </p:spTgt>
                                        </p:tgtEl>
                                        <p:attrNameLst>
                                          <p:attrName>style.visibility</p:attrName>
                                        </p:attrNameLst>
                                      </p:cBhvr>
                                      <p:to>
                                        <p:strVal val="visible"/>
                                      </p:to>
                                    </p:set>
                                    <p:anim to="" calcmode="lin" valueType="num">
                                      <p:cBhvr>
                                        <p:cTn id="33" dur="1" fill="hold"/>
                                        <p:tgtEl>
                                          <p:spTgt spid="3">
                                            <p:txEl>
                                              <p:pRg st="8" end="8"/>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a:xfrm>
            <a:off x="457200" y="704850"/>
            <a:ext cx="8229600" cy="938213"/>
          </a:xfrm>
        </p:spPr>
        <p:txBody>
          <a:bodyPr/>
          <a:lstStyle/>
          <a:p>
            <a:pPr algn="ctr"/>
            <a:r>
              <a:rPr lang="en-TT" sz="2000" b="1" smtClean="0">
                <a:latin typeface="Arial Black" pitchFamily="34" charset="0"/>
              </a:rPr>
              <a:t>FINDING A SOLUTION TO THE PROBLEM</a:t>
            </a:r>
            <a:r>
              <a:rPr lang="en-TT" sz="2400" b="1" smtClean="0">
                <a:latin typeface="Arial Black" pitchFamily="34" charset="0"/>
              </a:rPr>
              <a:t/>
            </a:r>
            <a:br>
              <a:rPr lang="en-TT" sz="2400" b="1" smtClean="0">
                <a:latin typeface="Arial Black" pitchFamily="34" charset="0"/>
              </a:rPr>
            </a:br>
            <a:r>
              <a:rPr lang="en-TT" sz="2400" b="1" smtClean="0">
                <a:latin typeface="Arial Black" pitchFamily="34" charset="0"/>
              </a:rPr>
              <a:t>THE CONCEPT OF VARIABLES</a:t>
            </a:r>
            <a:endParaRPr lang="en-TT" sz="2400" smtClean="0"/>
          </a:p>
        </p:txBody>
      </p:sp>
      <p:sp>
        <p:nvSpPr>
          <p:cNvPr id="3" name="Content Placeholder 2"/>
          <p:cNvSpPr>
            <a:spLocks noGrp="1"/>
          </p:cNvSpPr>
          <p:nvPr>
            <p:ph idx="1"/>
          </p:nvPr>
        </p:nvSpPr>
        <p:spPr/>
        <p:txBody>
          <a:bodyPr>
            <a:normAutofit fontScale="92500" lnSpcReduction="10000"/>
          </a:bodyPr>
          <a:lstStyle/>
          <a:p>
            <a:pPr marL="274320" indent="-274320" fontAlgn="auto">
              <a:spcAft>
                <a:spcPts val="0"/>
              </a:spcAft>
              <a:buClr>
                <a:schemeClr val="accent3"/>
              </a:buClr>
              <a:buFont typeface="Wingdings 2"/>
              <a:buNone/>
              <a:defRPr/>
            </a:pPr>
            <a:r>
              <a:rPr lang="en-TT" sz="2400" dirty="0" smtClean="0"/>
              <a:t>	In our solution to problem #6, we did not tell the computer where to put the result of the add operation.  The result must be stored somewhere so it can be accessed later.</a:t>
            </a:r>
          </a:p>
          <a:p>
            <a:pPr marL="274320" indent="-274320" fontAlgn="auto">
              <a:spcAft>
                <a:spcPts val="0"/>
              </a:spcAft>
              <a:buClr>
                <a:schemeClr val="accent3"/>
              </a:buClr>
              <a:buFont typeface="Wingdings 2"/>
              <a:buNone/>
              <a:defRPr/>
            </a:pPr>
            <a:endParaRPr lang="en-TT" sz="2400" dirty="0" smtClean="0"/>
          </a:p>
          <a:p>
            <a:pPr marL="274320" indent="-274320" fontAlgn="auto">
              <a:spcAft>
                <a:spcPts val="0"/>
              </a:spcAft>
              <a:buClr>
                <a:schemeClr val="accent3"/>
              </a:buClr>
              <a:buFont typeface="Wingdings 2"/>
              <a:buNone/>
              <a:defRPr/>
            </a:pPr>
            <a:r>
              <a:rPr lang="en-TT" sz="2400" dirty="0" smtClean="0"/>
              <a:t>	</a:t>
            </a:r>
            <a:r>
              <a:rPr lang="en-TT" sz="2400" b="1" dirty="0" smtClean="0"/>
              <a:t>Grandma’s fluffy pancakes</a:t>
            </a:r>
            <a:r>
              <a:rPr lang="en-TT" sz="2400" dirty="0" smtClean="0"/>
              <a:t>:  Method:</a:t>
            </a:r>
          </a:p>
          <a:p>
            <a:pPr marL="274320" indent="-274320" fontAlgn="auto">
              <a:spcAft>
                <a:spcPts val="0"/>
              </a:spcAft>
              <a:buClr>
                <a:schemeClr val="accent3"/>
              </a:buClr>
              <a:buFont typeface="Wingdings 2"/>
              <a:buNone/>
              <a:defRPr/>
            </a:pPr>
            <a:r>
              <a:rPr lang="en-TT" sz="2400" dirty="0" smtClean="0"/>
              <a:t>	Sift flour in </a:t>
            </a:r>
            <a:r>
              <a:rPr lang="en-TT" sz="2400" u="sng" dirty="0" smtClean="0"/>
              <a:t>mixing bowl</a:t>
            </a:r>
            <a:r>
              <a:rPr lang="en-TT" sz="2400" dirty="0" smtClean="0"/>
              <a:t> ...</a:t>
            </a:r>
          </a:p>
          <a:p>
            <a:pPr marL="274320" indent="-274320" fontAlgn="auto">
              <a:spcAft>
                <a:spcPts val="0"/>
              </a:spcAft>
              <a:buClr>
                <a:schemeClr val="accent3"/>
              </a:buClr>
              <a:buFont typeface="Wingdings 2"/>
              <a:buNone/>
              <a:defRPr/>
            </a:pPr>
            <a:r>
              <a:rPr lang="en-TT" sz="2400" dirty="0" smtClean="0"/>
              <a:t>	Melt the butter in a </a:t>
            </a:r>
            <a:r>
              <a:rPr lang="en-TT" sz="2400" u="sng" dirty="0" smtClean="0"/>
              <a:t>frying pan </a:t>
            </a:r>
            <a:r>
              <a:rPr lang="en-TT" sz="2400" dirty="0" smtClean="0"/>
              <a:t>...</a:t>
            </a:r>
          </a:p>
          <a:p>
            <a:pPr marL="274320" indent="-274320" fontAlgn="auto">
              <a:spcAft>
                <a:spcPts val="0"/>
              </a:spcAft>
              <a:buClr>
                <a:schemeClr val="accent3"/>
              </a:buClr>
              <a:buFont typeface="Wingdings 2"/>
              <a:buNone/>
              <a:defRPr/>
            </a:pPr>
            <a:r>
              <a:rPr lang="en-TT" sz="2400" dirty="0" smtClean="0"/>
              <a:t>	Pour batter into a </a:t>
            </a:r>
            <a:r>
              <a:rPr lang="en-TT" sz="2400" u="sng" dirty="0" smtClean="0"/>
              <a:t>bowl</a:t>
            </a:r>
            <a:r>
              <a:rPr lang="en-TT" sz="2400" dirty="0" smtClean="0"/>
              <a:t> ...</a:t>
            </a:r>
          </a:p>
          <a:p>
            <a:pPr marL="274320" indent="-274320" fontAlgn="auto">
              <a:spcAft>
                <a:spcPts val="0"/>
              </a:spcAft>
              <a:buClr>
                <a:schemeClr val="accent3"/>
              </a:buClr>
              <a:buFont typeface="Wingdings 2"/>
              <a:buNone/>
              <a:defRPr/>
            </a:pPr>
            <a:endParaRPr lang="en-TT" sz="2400" dirty="0" smtClean="0"/>
          </a:p>
          <a:p>
            <a:pPr marL="274320" indent="-274320" fontAlgn="auto">
              <a:spcAft>
                <a:spcPts val="0"/>
              </a:spcAft>
              <a:buClr>
                <a:schemeClr val="accent3"/>
              </a:buClr>
              <a:buFont typeface="Wingdings 2"/>
              <a:buNone/>
              <a:defRPr/>
            </a:pPr>
            <a:r>
              <a:rPr lang="en-TT" sz="2400" dirty="0" smtClean="0"/>
              <a:t>	Just as we need containers to hold or store ingredients, likewise, in computation, we need something to store or hold the values we manipulate</a:t>
            </a:r>
            <a:endParaRPr lang="en-TT" sz="2400"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457200" y="704850"/>
            <a:ext cx="8229600" cy="866775"/>
          </a:xfrm>
        </p:spPr>
        <p:txBody>
          <a:bodyPr/>
          <a:lstStyle/>
          <a:p>
            <a:pPr algn="ctr"/>
            <a:r>
              <a:rPr lang="en-TT" sz="2000" b="1" smtClean="0">
                <a:latin typeface="Arial Black" pitchFamily="34" charset="0"/>
              </a:rPr>
              <a:t>FINDING A SOLUTION TO THE PROBLEM</a:t>
            </a:r>
            <a:r>
              <a:rPr lang="en-TT" sz="2400" b="1" smtClean="0">
                <a:latin typeface="Arial Black" pitchFamily="34" charset="0"/>
              </a:rPr>
              <a:t/>
            </a:r>
            <a:br>
              <a:rPr lang="en-TT" sz="2400" b="1" smtClean="0">
                <a:latin typeface="Arial Black" pitchFamily="34" charset="0"/>
              </a:rPr>
            </a:br>
            <a:r>
              <a:rPr lang="en-TT" sz="2400" b="1" smtClean="0">
                <a:latin typeface="Arial Black" pitchFamily="34" charset="0"/>
              </a:rPr>
              <a:t>THE CONCEPT OF VARIABLES</a:t>
            </a:r>
            <a:endParaRPr lang="en-TT" sz="2400" smtClean="0"/>
          </a:p>
        </p:txBody>
      </p:sp>
      <p:sp>
        <p:nvSpPr>
          <p:cNvPr id="3" name="Content Placeholder 2"/>
          <p:cNvSpPr>
            <a:spLocks noGrp="1"/>
          </p:cNvSpPr>
          <p:nvPr>
            <p:ph idx="1"/>
          </p:nvPr>
        </p:nvSpPr>
        <p:spPr/>
        <p:txBody>
          <a:bodyPr/>
          <a:lstStyle/>
          <a:p>
            <a:pPr>
              <a:spcAft>
                <a:spcPts val="1800"/>
              </a:spcAft>
            </a:pPr>
            <a:r>
              <a:rPr lang="en-TT" sz="2400" smtClean="0"/>
              <a:t>In the computer, values are stored in memory locations.</a:t>
            </a:r>
          </a:p>
          <a:p>
            <a:pPr>
              <a:spcAft>
                <a:spcPts val="1800"/>
              </a:spcAft>
            </a:pPr>
            <a:r>
              <a:rPr lang="en-TT" sz="2400" smtClean="0"/>
              <a:t>There are many memory locations, so in order to keep track of where our values are stored we need to place a label or identifier on a particular memory location.</a:t>
            </a:r>
          </a:p>
          <a:p>
            <a:pPr>
              <a:spcAft>
                <a:spcPts val="1800"/>
              </a:spcAft>
            </a:pPr>
            <a:r>
              <a:rPr lang="en-TT" sz="2400" smtClean="0"/>
              <a:t>The label or identifier is called a </a:t>
            </a:r>
            <a:r>
              <a:rPr lang="en-TT" sz="2800" b="1" u="sng" smtClean="0"/>
              <a:t>variable</a:t>
            </a:r>
            <a:r>
              <a:rPr lang="en-TT" sz="2400" smtClean="0"/>
              <a:t>.</a:t>
            </a:r>
          </a:p>
          <a:p>
            <a:pPr>
              <a:spcAft>
                <a:spcPts val="1800"/>
              </a:spcAft>
            </a:pPr>
            <a:r>
              <a:rPr lang="en-TT" sz="2400" smtClean="0"/>
              <a:t>A variable is a symbolic name assigned to a memory location that stores a particular value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to="" calcmode="lin" valueType="num">
                                      <p:cBhvr>
                                        <p:cTn id="12" dur="1" fill="hold"/>
                                        <p:tgtEl>
                                          <p:spTgt spid="3">
                                            <p:txEl>
                                              <p:pRg st="1" end="1"/>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to="" calcmode="lin" valueType="num">
                                      <p:cBhvr>
                                        <p:cTn id="17" dur="1" fill="hold"/>
                                        <p:tgtEl>
                                          <p:spTgt spid="3">
                                            <p:txEl>
                                              <p:pRg st="2" end="2"/>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 to="" calcmode="lin" valueType="num">
                                      <p:cBhvr>
                                        <p:cTn id="22" dur="1" fill="hold"/>
                                        <p:tgtEl>
                                          <p:spTgt spid="3">
                                            <p:txEl>
                                              <p:pRg st="3" end="3"/>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a:xfrm>
            <a:off x="457200" y="704850"/>
            <a:ext cx="8229600" cy="795338"/>
          </a:xfrm>
        </p:spPr>
        <p:txBody>
          <a:bodyPr/>
          <a:lstStyle/>
          <a:p>
            <a:pPr algn="ctr"/>
            <a:r>
              <a:rPr lang="en-TT" sz="2000" b="1" smtClean="0">
                <a:latin typeface="Arial Black" pitchFamily="34" charset="0"/>
              </a:rPr>
              <a:t>FINDING A SOLUTION TO THE PROBLEM</a:t>
            </a:r>
            <a:r>
              <a:rPr lang="en-TT" sz="2400" b="1" smtClean="0">
                <a:latin typeface="Arial Black" pitchFamily="34" charset="0"/>
              </a:rPr>
              <a:t/>
            </a:r>
            <a:br>
              <a:rPr lang="en-TT" sz="2400" b="1" smtClean="0">
                <a:latin typeface="Arial Black" pitchFamily="34" charset="0"/>
              </a:rPr>
            </a:br>
            <a:r>
              <a:rPr lang="en-TT" sz="2400" b="1" smtClean="0">
                <a:latin typeface="Arial Black" pitchFamily="34" charset="0"/>
              </a:rPr>
              <a:t>THE CONCEPT OF VARIABLES</a:t>
            </a:r>
            <a:endParaRPr lang="en-TT" sz="2400" smtClean="0"/>
          </a:p>
        </p:txBody>
      </p:sp>
      <p:sp>
        <p:nvSpPr>
          <p:cNvPr id="3" name="Content Placeholder 2"/>
          <p:cNvSpPr>
            <a:spLocks noGrp="1"/>
          </p:cNvSpPr>
          <p:nvPr>
            <p:ph idx="1"/>
          </p:nvPr>
        </p:nvSpPr>
        <p:spPr/>
        <p:txBody>
          <a:bodyPr/>
          <a:lstStyle/>
          <a:p>
            <a:pPr>
              <a:spcAft>
                <a:spcPts val="1800"/>
              </a:spcAft>
            </a:pPr>
            <a:r>
              <a:rPr lang="en-TT" sz="2400" smtClean="0"/>
              <a:t>When we say num1, num2, etc we are actually defining a variable or an identifier for each number, so that we can refer to (access) it later.</a:t>
            </a:r>
          </a:p>
          <a:p>
            <a:pPr>
              <a:spcAft>
                <a:spcPts val="1800"/>
              </a:spcAft>
            </a:pPr>
            <a:r>
              <a:rPr lang="en-TT" sz="2400" smtClean="0"/>
              <a:t>We need to tell the computer where to put the result of the addition of num1, num2, num3</a:t>
            </a:r>
          </a:p>
          <a:p>
            <a:pPr>
              <a:spcAft>
                <a:spcPts val="1800"/>
              </a:spcAft>
            </a:pPr>
            <a:r>
              <a:rPr lang="en-TT" sz="2400" smtClean="0"/>
              <a:t>Add </a:t>
            </a:r>
            <a:r>
              <a:rPr lang="en-TT" sz="2400" u="sng" smtClean="0"/>
              <a:t>num1</a:t>
            </a:r>
            <a:r>
              <a:rPr lang="en-TT" sz="2400" smtClean="0"/>
              <a:t> + </a:t>
            </a:r>
            <a:r>
              <a:rPr lang="en-TT" sz="2400" u="sng" smtClean="0"/>
              <a:t>num2</a:t>
            </a:r>
            <a:r>
              <a:rPr lang="en-TT" sz="2400" smtClean="0"/>
              <a:t> + </a:t>
            </a:r>
            <a:r>
              <a:rPr lang="en-TT" sz="2400" u="sng" smtClean="0"/>
              <a:t>num3</a:t>
            </a:r>
            <a:r>
              <a:rPr lang="en-TT" sz="2400" smtClean="0"/>
              <a:t> storing in </a:t>
            </a:r>
            <a:r>
              <a:rPr lang="en-TT" sz="2400" u="sng" smtClean="0"/>
              <a:t>Sum</a:t>
            </a:r>
            <a:endParaRPr lang="en-TT" sz="2400" smtClean="0"/>
          </a:p>
          <a:p>
            <a:pPr>
              <a:spcAft>
                <a:spcPts val="1800"/>
              </a:spcAft>
            </a:pPr>
            <a:r>
              <a:rPr lang="en-TT" sz="2400" smtClean="0"/>
              <a:t>This would tell the computer that the result of the computation should be stored in a memory location called </a:t>
            </a:r>
            <a:r>
              <a:rPr lang="en-TT" sz="2400" b="1" smtClean="0"/>
              <a:t>Sum</a:t>
            </a:r>
            <a:r>
              <a:rPr lang="en-TT" sz="2400" smtClean="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to="" calcmode="lin" valueType="num">
                                      <p:cBhvr>
                                        <p:cTn id="12" dur="1" fill="hold"/>
                                        <p:tgtEl>
                                          <p:spTgt spid="3">
                                            <p:txEl>
                                              <p:pRg st="1" end="1"/>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to="" calcmode="lin" valueType="num">
                                      <p:cBhvr>
                                        <p:cTn id="17" dur="1" fill="hold"/>
                                        <p:tgtEl>
                                          <p:spTgt spid="3">
                                            <p:txEl>
                                              <p:pRg st="2" end="2"/>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 to="" calcmode="lin" valueType="num">
                                      <p:cBhvr>
                                        <p:cTn id="22" dur="1" fill="hold"/>
                                        <p:tgtEl>
                                          <p:spTgt spid="3">
                                            <p:txEl>
                                              <p:pRg st="3" end="3"/>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a:xfrm>
            <a:off x="457200" y="704850"/>
            <a:ext cx="8229600" cy="866775"/>
          </a:xfrm>
        </p:spPr>
        <p:txBody>
          <a:bodyPr/>
          <a:lstStyle/>
          <a:p>
            <a:pPr algn="ctr"/>
            <a:r>
              <a:rPr lang="en-TT" sz="2000" b="1" smtClean="0">
                <a:latin typeface="Arial Black" pitchFamily="34" charset="0"/>
              </a:rPr>
              <a:t>FINDING A SOLUTION TO THE PROBLEM</a:t>
            </a:r>
            <a:r>
              <a:rPr lang="en-TT" sz="2400" b="1" smtClean="0">
                <a:latin typeface="Arial Black" pitchFamily="34" charset="0"/>
              </a:rPr>
              <a:t/>
            </a:r>
            <a:br>
              <a:rPr lang="en-TT" sz="2400" b="1" smtClean="0">
                <a:latin typeface="Arial Black" pitchFamily="34" charset="0"/>
              </a:rPr>
            </a:br>
            <a:r>
              <a:rPr lang="en-TT" sz="2400" b="1" smtClean="0">
                <a:latin typeface="Arial Black" pitchFamily="34" charset="0"/>
              </a:rPr>
              <a:t>THE CONCEPT OF VARIABLES</a:t>
            </a:r>
            <a:endParaRPr lang="en-TT" sz="2400" smtClean="0"/>
          </a:p>
        </p:txBody>
      </p:sp>
      <p:sp>
        <p:nvSpPr>
          <p:cNvPr id="3" name="Content Placeholder 2"/>
          <p:cNvSpPr>
            <a:spLocks noGrp="1"/>
          </p:cNvSpPr>
          <p:nvPr>
            <p:ph idx="1"/>
          </p:nvPr>
        </p:nvSpPr>
        <p:spPr/>
        <p:txBody>
          <a:bodyPr/>
          <a:lstStyle/>
          <a:p>
            <a:pPr>
              <a:buFont typeface="Wingdings 2" pitchFamily="18" charset="2"/>
              <a:buNone/>
            </a:pPr>
            <a:r>
              <a:rPr lang="en-TT" sz="2400" smtClean="0"/>
              <a:t>	Likewise, we must address a similar issue in the last two statements  where we stated,</a:t>
            </a:r>
          </a:p>
          <a:p>
            <a:pPr>
              <a:buFont typeface="Wingdings 2" pitchFamily="18" charset="2"/>
              <a:buNone/>
            </a:pPr>
            <a:r>
              <a:rPr lang="en-TT" sz="2400" smtClean="0"/>
              <a:t>	Divide result by 3</a:t>
            </a:r>
          </a:p>
          <a:p>
            <a:pPr>
              <a:buFont typeface="Wingdings 2" pitchFamily="18" charset="2"/>
              <a:buNone/>
            </a:pPr>
            <a:r>
              <a:rPr lang="en-TT" sz="2400" smtClean="0"/>
              <a:t>	Print result</a:t>
            </a:r>
          </a:p>
          <a:p>
            <a:pPr>
              <a:buFont typeface="Wingdings 2" pitchFamily="18" charset="2"/>
              <a:buNone/>
            </a:pPr>
            <a:endParaRPr lang="en-TT" sz="2400" smtClean="0"/>
          </a:p>
          <a:p>
            <a:r>
              <a:rPr lang="en-TT" sz="2400" smtClean="0"/>
              <a:t>Computations are performed by the ALU, part of the CPU  and results are temporarily stored in registers within the cpu</a:t>
            </a:r>
          </a:p>
          <a:p>
            <a:r>
              <a:rPr lang="en-TT" sz="2400" smtClean="0"/>
              <a:t>These values must be stored in memory locations if they are to be accessed later </a:t>
            </a:r>
          </a:p>
          <a:p>
            <a:pPr>
              <a:buFont typeface="Wingdings 2" pitchFamily="18" charset="2"/>
              <a:buNone/>
            </a:pPr>
            <a:endParaRPr lang="en-TT" sz="2400" smtClean="0"/>
          </a:p>
          <a:p>
            <a:pPr>
              <a:buFont typeface="Wingdings 2" pitchFamily="18" charset="2"/>
              <a:buNone/>
            </a:pPr>
            <a:endParaRPr lang="en-TT" sz="240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par>
                                <p:cTn id="8" presetID="24"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 to="" calcmode="lin" valueType="num">
                                      <p:cBhvr>
                                        <p:cTn id="10" dur="1" fill="hold"/>
                                        <p:tgtEl>
                                          <p:spTgt spid="3">
                                            <p:txEl>
                                              <p:pRg st="1" end="1"/>
                                            </p:txEl>
                                          </p:spTgt>
                                        </p:tgtEl>
                                        <p:attrNameLst>
                                          <p:attrName/>
                                        </p:attrNameLst>
                                      </p:cBhvr>
                                    </p:anim>
                                  </p:childTnLst>
                                </p:cTn>
                              </p:par>
                              <p:par>
                                <p:cTn id="11" presetID="24"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to="" calcmode="lin" valueType="num">
                                      <p:cBhvr>
                                        <p:cTn id="13" dur="1" fill="hold"/>
                                        <p:tgtEl>
                                          <p:spTgt spid="3">
                                            <p:txEl>
                                              <p:pRg st="2" end="2"/>
                                            </p:txEl>
                                          </p:spTgt>
                                        </p:tgtEl>
                                        <p:attrNameLst>
                                          <p:attrName/>
                                        </p:attrNameLst>
                                      </p:cBhvr>
                                    </p:anim>
                                  </p:childTnLst>
                                </p:cTn>
                              </p:par>
                            </p:childTnLst>
                          </p:cTn>
                        </p:par>
                      </p:childTnLst>
                    </p:cTn>
                  </p:par>
                  <p:par>
                    <p:cTn id="14" fill="hold">
                      <p:stCondLst>
                        <p:cond delay="indefinite"/>
                      </p:stCondLst>
                      <p:childTnLst>
                        <p:par>
                          <p:cTn id="15" fill="hold">
                            <p:stCondLst>
                              <p:cond delay="0"/>
                            </p:stCondLst>
                            <p:childTnLst>
                              <p:par>
                                <p:cTn id="16" presetID="24" presetClass="entr" presetSubtype="0" fill="hold" grpId="0" nodeType="click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 to="" calcmode="lin" valueType="num">
                                      <p:cBhvr>
                                        <p:cTn id="18" dur="1" fill="hold"/>
                                        <p:tgtEl>
                                          <p:spTgt spid="3">
                                            <p:txEl>
                                              <p:pRg st="4" end="4"/>
                                            </p:txEl>
                                          </p:spTgt>
                                        </p:tgtEl>
                                        <p:attrNameLst>
                                          <p:attrName/>
                                        </p:attrNameLst>
                                      </p:cBhvr>
                                    </p:anim>
                                  </p:childTnLst>
                                </p:cTn>
                              </p:par>
                            </p:childTnLst>
                          </p:cTn>
                        </p:par>
                      </p:childTnLst>
                    </p:cTn>
                  </p:par>
                  <p:par>
                    <p:cTn id="19" fill="hold">
                      <p:stCondLst>
                        <p:cond delay="indefinite"/>
                      </p:stCondLst>
                      <p:childTnLst>
                        <p:par>
                          <p:cTn id="20" fill="hold">
                            <p:stCondLst>
                              <p:cond delay="0"/>
                            </p:stCondLst>
                            <p:childTnLst>
                              <p:par>
                                <p:cTn id="21" presetID="24"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 to="" calcmode="lin" valueType="num">
                                      <p:cBhvr>
                                        <p:cTn id="23" dur="1" fill="hold"/>
                                        <p:tgtEl>
                                          <p:spTgt spid="3">
                                            <p:txEl>
                                              <p:pRg st="5" end="5"/>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a:xfrm>
            <a:off x="457200" y="704850"/>
            <a:ext cx="8229600" cy="795338"/>
          </a:xfrm>
        </p:spPr>
        <p:txBody>
          <a:bodyPr/>
          <a:lstStyle/>
          <a:p>
            <a:pPr algn="ctr"/>
            <a:r>
              <a:rPr lang="en-TT" sz="2800" b="1" smtClean="0">
                <a:latin typeface="Arial Black" pitchFamily="34" charset="0"/>
              </a:rPr>
              <a:t>THE CONCEPT OF VARIABLES</a:t>
            </a:r>
            <a:endParaRPr lang="en-TT" sz="2800" smtClean="0"/>
          </a:p>
        </p:txBody>
      </p:sp>
      <p:sp>
        <p:nvSpPr>
          <p:cNvPr id="31747" name="Content Placeholder 2"/>
          <p:cNvSpPr>
            <a:spLocks noGrp="1"/>
          </p:cNvSpPr>
          <p:nvPr>
            <p:ph idx="1"/>
          </p:nvPr>
        </p:nvSpPr>
        <p:spPr>
          <a:xfrm>
            <a:off x="457200" y="2143125"/>
            <a:ext cx="8229600" cy="4181475"/>
          </a:xfrm>
        </p:spPr>
        <p:txBody>
          <a:bodyPr/>
          <a:lstStyle/>
          <a:p>
            <a:pPr>
              <a:spcAft>
                <a:spcPts val="1800"/>
              </a:spcAft>
            </a:pPr>
            <a:r>
              <a:rPr lang="en-TT" sz="2400" smtClean="0"/>
              <a:t>The word variable is derived from the verb ‘to vary’.  This means that the value stored in a particular location can change from time to time, although the label remains the same.</a:t>
            </a:r>
          </a:p>
          <a:p>
            <a:pPr>
              <a:spcAft>
                <a:spcPts val="1800"/>
              </a:spcAft>
            </a:pPr>
            <a:r>
              <a:rPr lang="en-TT" sz="2400" smtClean="0"/>
              <a:t>When new values are placed into previously assigned memory locations, the old values are replaced by the new .</a:t>
            </a:r>
          </a:p>
          <a:p>
            <a:endParaRPr lang="en-TT" smtClean="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a:xfrm>
            <a:off x="457200" y="704850"/>
            <a:ext cx="8229600" cy="938213"/>
          </a:xfrm>
        </p:spPr>
        <p:txBody>
          <a:bodyPr/>
          <a:lstStyle/>
          <a:p>
            <a:pPr algn="ctr"/>
            <a:r>
              <a:rPr lang="en-TT" sz="2000" b="1" smtClean="0">
                <a:latin typeface="Arial Black" pitchFamily="34" charset="0"/>
              </a:rPr>
              <a:t>FINDING A SOLUTION TO THE PROBLEM</a:t>
            </a:r>
            <a:r>
              <a:rPr lang="en-TT" sz="2400" b="1" smtClean="0">
                <a:latin typeface="Arial Black" pitchFamily="34" charset="0"/>
              </a:rPr>
              <a:t/>
            </a:r>
            <a:br>
              <a:rPr lang="en-TT" sz="2400" b="1" smtClean="0">
                <a:latin typeface="Arial Black" pitchFamily="34" charset="0"/>
              </a:rPr>
            </a:br>
            <a:r>
              <a:rPr lang="en-TT" sz="2400" b="1" smtClean="0">
                <a:latin typeface="Arial Black" pitchFamily="34" charset="0"/>
              </a:rPr>
              <a:t>THE CONCEPT OF VARIABLES</a:t>
            </a:r>
            <a:endParaRPr lang="en-TT" sz="2400" smtClean="0"/>
          </a:p>
        </p:txBody>
      </p:sp>
      <p:sp>
        <p:nvSpPr>
          <p:cNvPr id="3" name="Content Placeholder 2"/>
          <p:cNvSpPr>
            <a:spLocks noGrp="1"/>
          </p:cNvSpPr>
          <p:nvPr>
            <p:ph idx="1"/>
          </p:nvPr>
        </p:nvSpPr>
        <p:spPr>
          <a:xfrm>
            <a:off x="457200" y="1935480"/>
            <a:ext cx="8229600" cy="4389120"/>
          </a:xfrm>
        </p:spPr>
        <p:txBody>
          <a:bodyPr>
            <a:normAutofit/>
          </a:bodyPr>
          <a:lstStyle/>
          <a:p>
            <a:pPr marL="274320" indent="-274320" fontAlgn="auto">
              <a:spcAft>
                <a:spcPts val="0"/>
              </a:spcAft>
              <a:buClr>
                <a:schemeClr val="accent3"/>
              </a:buClr>
              <a:buFont typeface="Wingdings 2"/>
              <a:buChar char=""/>
              <a:defRPr/>
            </a:pPr>
            <a:r>
              <a:rPr lang="en-TT" dirty="0" smtClean="0"/>
              <a:t>It is always useful to illustrate the concept of a variable by using diagrams to show the memory locations:</a:t>
            </a:r>
          </a:p>
          <a:p>
            <a:pPr lvl="7">
              <a:defRPr/>
            </a:pPr>
            <a:endParaRPr lang="en-TT" sz="2400" dirty="0" smtClean="0"/>
          </a:p>
          <a:p>
            <a:pPr lvl="8">
              <a:buFontTx/>
              <a:buNone/>
              <a:defRPr/>
            </a:pPr>
            <a:r>
              <a:rPr lang="en-TT" sz="2400" dirty="0" smtClean="0"/>
              <a:t>			   </a:t>
            </a:r>
            <a:r>
              <a:rPr lang="en-TT" sz="2000" i="1" dirty="0" smtClean="0"/>
              <a:t>Memory locations</a:t>
            </a:r>
          </a:p>
        </p:txBody>
      </p:sp>
      <p:graphicFrame>
        <p:nvGraphicFramePr>
          <p:cNvPr id="4" name="Table 3"/>
          <p:cNvGraphicFramePr>
            <a:graphicFrameLocks noGrp="1"/>
          </p:cNvGraphicFramePr>
          <p:nvPr/>
        </p:nvGraphicFramePr>
        <p:xfrm>
          <a:off x="5000625" y="4000500"/>
          <a:ext cx="857256" cy="1785952"/>
        </p:xfrm>
        <a:graphic>
          <a:graphicData uri="http://schemas.openxmlformats.org/drawingml/2006/table">
            <a:tbl>
              <a:tblPr firstRow="1" bandRow="1">
                <a:tableStyleId>{D7AC3CCA-C797-4891-BE02-D94E43425B78}</a:tableStyleId>
              </a:tblPr>
              <a:tblGrid>
                <a:gridCol w="857256"/>
              </a:tblGrid>
              <a:tr h="446488">
                <a:tc>
                  <a:txBody>
                    <a:bodyPr/>
                    <a:lstStyle/>
                    <a:p>
                      <a:pPr algn="ctr"/>
                      <a:r>
                        <a:rPr lang="en-TT" dirty="0" smtClean="0"/>
                        <a:t>5</a:t>
                      </a:r>
                      <a:endParaRPr lang="en-TT" dirty="0"/>
                    </a:p>
                  </a:txBody>
                  <a:tcPr/>
                </a:tc>
              </a:tr>
              <a:tr h="446488">
                <a:tc>
                  <a:txBody>
                    <a:bodyPr/>
                    <a:lstStyle/>
                    <a:p>
                      <a:pPr algn="ctr"/>
                      <a:r>
                        <a:rPr lang="en-TT" dirty="0" smtClean="0"/>
                        <a:t>3</a:t>
                      </a:r>
                      <a:endParaRPr lang="en-TT" dirty="0"/>
                    </a:p>
                  </a:txBody>
                  <a:tcPr/>
                </a:tc>
              </a:tr>
              <a:tr h="446488">
                <a:tc>
                  <a:txBody>
                    <a:bodyPr/>
                    <a:lstStyle/>
                    <a:p>
                      <a:pPr algn="ctr"/>
                      <a:r>
                        <a:rPr lang="en-TT" dirty="0" smtClean="0"/>
                        <a:t>25</a:t>
                      </a:r>
                      <a:endParaRPr lang="en-TT" dirty="0"/>
                    </a:p>
                  </a:txBody>
                  <a:tcPr/>
                </a:tc>
              </a:tr>
              <a:tr h="446488">
                <a:tc>
                  <a:txBody>
                    <a:bodyPr/>
                    <a:lstStyle/>
                    <a:p>
                      <a:endParaRPr lang="en-TT" dirty="0"/>
                    </a:p>
                  </a:txBody>
                  <a:tcPr/>
                </a:tc>
              </a:tr>
            </a:tbl>
          </a:graphicData>
        </a:graphic>
      </p:graphicFrame>
      <p:sp>
        <p:nvSpPr>
          <p:cNvPr id="32784" name="TextBox 5"/>
          <p:cNvSpPr txBox="1">
            <a:spLocks noChangeArrowheads="1"/>
          </p:cNvSpPr>
          <p:nvPr/>
        </p:nvSpPr>
        <p:spPr bwMode="auto">
          <a:xfrm>
            <a:off x="3571875" y="4071938"/>
            <a:ext cx="857250" cy="369887"/>
          </a:xfrm>
          <a:prstGeom prst="rect">
            <a:avLst/>
          </a:prstGeom>
          <a:noFill/>
          <a:ln w="9525">
            <a:noFill/>
            <a:miter lim="800000"/>
            <a:headEnd/>
            <a:tailEnd/>
          </a:ln>
        </p:spPr>
        <p:txBody>
          <a:bodyPr>
            <a:spAutoFit/>
          </a:bodyPr>
          <a:lstStyle/>
          <a:p>
            <a:r>
              <a:rPr lang="en-TT">
                <a:latin typeface="Constantia" pitchFamily="18" charset="0"/>
              </a:rPr>
              <a:t>Num 1</a:t>
            </a:r>
          </a:p>
        </p:txBody>
      </p:sp>
      <p:sp>
        <p:nvSpPr>
          <p:cNvPr id="32785" name="TextBox 6"/>
          <p:cNvSpPr txBox="1">
            <a:spLocks noChangeArrowheads="1"/>
          </p:cNvSpPr>
          <p:nvPr/>
        </p:nvSpPr>
        <p:spPr bwMode="auto">
          <a:xfrm>
            <a:off x="3571875" y="4572000"/>
            <a:ext cx="857250" cy="369888"/>
          </a:xfrm>
          <a:prstGeom prst="rect">
            <a:avLst/>
          </a:prstGeom>
          <a:noFill/>
          <a:ln w="9525">
            <a:noFill/>
            <a:miter lim="800000"/>
            <a:headEnd/>
            <a:tailEnd/>
          </a:ln>
        </p:spPr>
        <p:txBody>
          <a:bodyPr>
            <a:spAutoFit/>
          </a:bodyPr>
          <a:lstStyle/>
          <a:p>
            <a:r>
              <a:rPr lang="en-TT">
                <a:latin typeface="Constantia" pitchFamily="18" charset="0"/>
              </a:rPr>
              <a:t>Num 2</a:t>
            </a:r>
          </a:p>
        </p:txBody>
      </p:sp>
      <p:sp>
        <p:nvSpPr>
          <p:cNvPr id="32786" name="TextBox 7"/>
          <p:cNvSpPr txBox="1">
            <a:spLocks noChangeArrowheads="1"/>
          </p:cNvSpPr>
          <p:nvPr/>
        </p:nvSpPr>
        <p:spPr bwMode="auto">
          <a:xfrm>
            <a:off x="3571875" y="5072063"/>
            <a:ext cx="857250" cy="369887"/>
          </a:xfrm>
          <a:prstGeom prst="rect">
            <a:avLst/>
          </a:prstGeom>
          <a:noFill/>
          <a:ln w="9525">
            <a:noFill/>
            <a:miter lim="800000"/>
            <a:headEnd/>
            <a:tailEnd/>
          </a:ln>
        </p:spPr>
        <p:txBody>
          <a:bodyPr>
            <a:spAutoFit/>
          </a:bodyPr>
          <a:lstStyle/>
          <a:p>
            <a:r>
              <a:rPr lang="en-TT">
                <a:latin typeface="Constantia" pitchFamily="18" charset="0"/>
              </a:rPr>
              <a:t>Num 3</a:t>
            </a:r>
          </a:p>
        </p:txBody>
      </p:sp>
      <p:sp>
        <p:nvSpPr>
          <p:cNvPr id="32787" name="TextBox 8"/>
          <p:cNvSpPr txBox="1">
            <a:spLocks noChangeArrowheads="1"/>
          </p:cNvSpPr>
          <p:nvPr/>
        </p:nvSpPr>
        <p:spPr bwMode="auto">
          <a:xfrm>
            <a:off x="1714500" y="4429125"/>
            <a:ext cx="1214438" cy="369888"/>
          </a:xfrm>
          <a:prstGeom prst="rect">
            <a:avLst/>
          </a:prstGeom>
          <a:noFill/>
          <a:ln w="9525">
            <a:noFill/>
            <a:miter lim="800000"/>
            <a:headEnd/>
            <a:tailEnd/>
          </a:ln>
        </p:spPr>
        <p:txBody>
          <a:bodyPr>
            <a:spAutoFit/>
          </a:bodyPr>
          <a:lstStyle/>
          <a:p>
            <a:r>
              <a:rPr lang="en-TT">
                <a:latin typeface="Constantia" pitchFamily="18" charset="0"/>
              </a:rPr>
              <a:t>Variables</a:t>
            </a:r>
          </a:p>
        </p:txBody>
      </p:sp>
      <p:cxnSp>
        <p:nvCxnSpPr>
          <p:cNvPr id="11" name="Straight Connector 10"/>
          <p:cNvCxnSpPr>
            <a:stCxn id="32784" idx="1"/>
            <a:endCxn id="32787" idx="3"/>
          </p:cNvCxnSpPr>
          <p:nvPr/>
        </p:nvCxnSpPr>
        <p:spPr>
          <a:xfrm rot="10800000" flipV="1">
            <a:off x="2928938" y="4256088"/>
            <a:ext cx="642937" cy="357187"/>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a:stCxn id="32785" idx="1"/>
            <a:endCxn id="32787" idx="3"/>
          </p:cNvCxnSpPr>
          <p:nvPr/>
        </p:nvCxnSpPr>
        <p:spPr>
          <a:xfrm rot="10800000">
            <a:off x="2928938" y="4613275"/>
            <a:ext cx="642937" cy="142875"/>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Straight Connector 14"/>
          <p:cNvCxnSpPr>
            <a:stCxn id="32786" idx="1"/>
            <a:endCxn id="32787" idx="3"/>
          </p:cNvCxnSpPr>
          <p:nvPr/>
        </p:nvCxnSpPr>
        <p:spPr>
          <a:xfrm rot="10800000">
            <a:off x="2928938" y="4613275"/>
            <a:ext cx="642937" cy="64293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457200" y="704850"/>
            <a:ext cx="8229600" cy="866775"/>
          </a:xfrm>
        </p:spPr>
        <p:txBody>
          <a:bodyPr/>
          <a:lstStyle/>
          <a:p>
            <a:pPr algn="ctr"/>
            <a:r>
              <a:rPr lang="en-TT" sz="2000" b="1" smtClean="0">
                <a:latin typeface="Arial Black" pitchFamily="34" charset="0"/>
              </a:rPr>
              <a:t>FINDING A SOLUTION TO THE PROBLEM</a:t>
            </a:r>
            <a:r>
              <a:rPr lang="en-TT" sz="2400" b="1" smtClean="0">
                <a:latin typeface="Arial Black" pitchFamily="34" charset="0"/>
              </a:rPr>
              <a:t/>
            </a:r>
            <a:br>
              <a:rPr lang="en-TT" sz="2400" b="1" smtClean="0">
                <a:latin typeface="Arial Black" pitchFamily="34" charset="0"/>
              </a:rPr>
            </a:br>
            <a:r>
              <a:rPr lang="en-TT" sz="2400" b="1" smtClean="0">
                <a:latin typeface="Arial Black" pitchFamily="34" charset="0"/>
              </a:rPr>
              <a:t>THE CONCEPT OF VARIABLES</a:t>
            </a:r>
            <a:endParaRPr lang="en-TT" sz="2400" smtClean="0"/>
          </a:p>
        </p:txBody>
      </p:sp>
      <p:sp>
        <p:nvSpPr>
          <p:cNvPr id="3" name="Content Placeholder 2"/>
          <p:cNvSpPr>
            <a:spLocks noGrp="1"/>
          </p:cNvSpPr>
          <p:nvPr>
            <p:ph idx="1"/>
          </p:nvPr>
        </p:nvSpPr>
        <p:spPr/>
        <p:txBody>
          <a:bodyPr/>
          <a:lstStyle/>
          <a:p>
            <a:pPr>
              <a:buFont typeface="Wingdings 2" pitchFamily="18" charset="2"/>
              <a:buNone/>
            </a:pPr>
            <a:r>
              <a:rPr lang="en-TT" sz="2400" smtClean="0"/>
              <a:t>	We can now revise the initial solution to include the new variables called sum and average</a:t>
            </a:r>
          </a:p>
          <a:p>
            <a:pPr>
              <a:buFont typeface="Wingdings 2" pitchFamily="18" charset="2"/>
              <a:buNone/>
            </a:pPr>
            <a:endParaRPr lang="en-TT" sz="2400" smtClean="0"/>
          </a:p>
          <a:p>
            <a:pPr>
              <a:buFont typeface="Wingdings 2" pitchFamily="18" charset="2"/>
              <a:buNone/>
            </a:pPr>
            <a:r>
              <a:rPr lang="en-TT" sz="2400" smtClean="0"/>
              <a:t>Get three numbers, say </a:t>
            </a:r>
            <a:r>
              <a:rPr lang="en-TT" sz="2400" u="sng" smtClean="0"/>
              <a:t>num1</a:t>
            </a:r>
            <a:r>
              <a:rPr lang="en-TT" sz="2400" smtClean="0"/>
              <a:t>, </a:t>
            </a:r>
            <a:r>
              <a:rPr lang="en-TT" sz="2400" u="sng" smtClean="0"/>
              <a:t>num2</a:t>
            </a:r>
            <a:r>
              <a:rPr lang="en-TT" sz="2400" smtClean="0"/>
              <a:t>, </a:t>
            </a:r>
            <a:r>
              <a:rPr lang="en-TT" sz="2400" u="sng" smtClean="0"/>
              <a:t>num3</a:t>
            </a:r>
          </a:p>
          <a:p>
            <a:pPr>
              <a:buFont typeface="Wingdings 2" pitchFamily="18" charset="2"/>
              <a:buNone/>
            </a:pPr>
            <a:r>
              <a:rPr lang="en-TT" sz="2400" smtClean="0"/>
              <a:t>Add </a:t>
            </a:r>
            <a:r>
              <a:rPr lang="en-TT" sz="2400" u="sng" smtClean="0"/>
              <a:t>num1</a:t>
            </a:r>
            <a:r>
              <a:rPr lang="en-TT" sz="2400" smtClean="0"/>
              <a:t>, </a:t>
            </a:r>
            <a:r>
              <a:rPr lang="en-TT" sz="2400" u="sng" smtClean="0"/>
              <a:t>num2</a:t>
            </a:r>
            <a:r>
              <a:rPr lang="en-TT" sz="2400" smtClean="0"/>
              <a:t>, </a:t>
            </a:r>
            <a:r>
              <a:rPr lang="en-TT" sz="2400" u="sng" smtClean="0"/>
              <a:t>num3</a:t>
            </a:r>
            <a:r>
              <a:rPr lang="en-TT" sz="2400" smtClean="0"/>
              <a:t>, storing in </a:t>
            </a:r>
            <a:r>
              <a:rPr lang="en-TT" sz="2400" u="sng" smtClean="0"/>
              <a:t>sum</a:t>
            </a:r>
          </a:p>
          <a:p>
            <a:pPr>
              <a:buFont typeface="Wingdings 2" pitchFamily="18" charset="2"/>
              <a:buNone/>
            </a:pPr>
            <a:r>
              <a:rPr lang="en-TT" sz="2400" smtClean="0"/>
              <a:t>Divide </a:t>
            </a:r>
            <a:r>
              <a:rPr lang="en-TT" sz="2400" u="sng" smtClean="0"/>
              <a:t>sum</a:t>
            </a:r>
            <a:r>
              <a:rPr lang="en-TT" sz="2400" smtClean="0"/>
              <a:t> by 3, storing in </a:t>
            </a:r>
            <a:r>
              <a:rPr lang="en-TT" sz="2400" u="sng" smtClean="0"/>
              <a:t>average</a:t>
            </a:r>
          </a:p>
          <a:p>
            <a:pPr>
              <a:buFont typeface="Wingdings 2" pitchFamily="18" charset="2"/>
              <a:buNone/>
            </a:pPr>
            <a:r>
              <a:rPr lang="en-TT" sz="2400" smtClean="0"/>
              <a:t>Print </a:t>
            </a:r>
            <a:r>
              <a:rPr lang="en-TT" sz="2400" u="sng" smtClean="0"/>
              <a:t>average</a:t>
            </a:r>
            <a:endParaRPr lang="en-TT" sz="2400" smtClean="0"/>
          </a:p>
          <a:p>
            <a:pPr>
              <a:buFont typeface="Wingdings 2" pitchFamily="18" charset="2"/>
              <a:buNone/>
            </a:pPr>
            <a:endParaRPr lang="en-TT" sz="2400" smtClean="0"/>
          </a:p>
          <a:p>
            <a:pPr>
              <a:buFont typeface="Wingdings 2" pitchFamily="18" charset="2"/>
              <a:buNone/>
            </a:pPr>
            <a:r>
              <a:rPr lang="en-TT" sz="2400" smtClean="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 to="" calcmode="lin" valueType="num">
                                      <p:cBhvr>
                                        <p:cTn id="12" dur="1" fill="hold"/>
                                        <p:tgtEl>
                                          <p:spTgt spid="3">
                                            <p:txEl>
                                              <p:pRg st="2" end="2"/>
                                            </p:txEl>
                                          </p:spTgt>
                                        </p:tgtEl>
                                        <p:attrNameLst>
                                          <p:attrName/>
                                        </p:attrNameLst>
                                      </p:cBhvr>
                                    </p:anim>
                                  </p:childTnLst>
                                </p:cTn>
                              </p:par>
                              <p:par>
                                <p:cTn id="13" presetID="24"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to="" calcmode="lin" valueType="num">
                                      <p:cBhvr>
                                        <p:cTn id="15" dur="1" fill="hold"/>
                                        <p:tgtEl>
                                          <p:spTgt spid="3">
                                            <p:txEl>
                                              <p:pRg st="3" end="3"/>
                                            </p:txEl>
                                          </p:spTgt>
                                        </p:tgtEl>
                                        <p:attrNameLst>
                                          <p:attrName/>
                                        </p:attrNameLst>
                                      </p:cBhvr>
                                    </p:anim>
                                  </p:childTnLst>
                                </p:cTn>
                              </p:par>
                              <p:par>
                                <p:cTn id="16" presetID="24" presetClass="entr" presetSubtype="0" fill="hold" grpId="0" nodeType="with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 to="" calcmode="lin" valueType="num">
                                      <p:cBhvr>
                                        <p:cTn id="18" dur="1" fill="hold"/>
                                        <p:tgtEl>
                                          <p:spTgt spid="3">
                                            <p:txEl>
                                              <p:pRg st="4" end="4"/>
                                            </p:txEl>
                                          </p:spTgt>
                                        </p:tgtEl>
                                        <p:attrNameLst>
                                          <p:attrName/>
                                        </p:attrNameLst>
                                      </p:cBhvr>
                                    </p:anim>
                                  </p:childTnLst>
                                </p:cTn>
                              </p:par>
                              <p:par>
                                <p:cTn id="19" presetID="24"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 to="" calcmode="lin" valueType="num">
                                      <p:cBhvr>
                                        <p:cTn id="21" dur="1" fill="hold"/>
                                        <p:tgtEl>
                                          <p:spTgt spid="3">
                                            <p:txEl>
                                              <p:pRg st="5" end="5"/>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3"/>
          <p:cNvSpPr>
            <a:spLocks noGrp="1"/>
          </p:cNvSpPr>
          <p:nvPr>
            <p:ph type="title"/>
          </p:nvPr>
        </p:nvSpPr>
        <p:spPr>
          <a:xfrm>
            <a:off x="457200" y="704850"/>
            <a:ext cx="8229600" cy="723900"/>
          </a:xfrm>
        </p:spPr>
        <p:txBody>
          <a:bodyPr/>
          <a:lstStyle/>
          <a:p>
            <a:pPr algn="ctr"/>
            <a:r>
              <a:rPr lang="en-US" sz="2400" smtClean="0">
                <a:latin typeface="Arial Black" pitchFamily="34" charset="0"/>
                <a:ea typeface="Times New Roman" pitchFamily="18" charset="0"/>
                <a:cs typeface="Arial" charset="0"/>
              </a:rPr>
              <a:t>INTRODUCTION</a:t>
            </a:r>
            <a:endParaRPr lang="en-TT" sz="2400" smtClean="0">
              <a:ea typeface="Times New Roman" pitchFamily="18" charset="0"/>
              <a:cs typeface="Arial" charset="0"/>
            </a:endParaRPr>
          </a:p>
        </p:txBody>
      </p:sp>
      <p:sp>
        <p:nvSpPr>
          <p:cNvPr id="5" name="Content Placeholder 4"/>
          <p:cNvSpPr>
            <a:spLocks noGrp="1"/>
          </p:cNvSpPr>
          <p:nvPr>
            <p:ph idx="1"/>
          </p:nvPr>
        </p:nvSpPr>
        <p:spPr/>
        <p:txBody>
          <a:bodyPr/>
          <a:lstStyle/>
          <a:p>
            <a:pPr>
              <a:spcAft>
                <a:spcPts val="1200"/>
              </a:spcAft>
            </a:pPr>
            <a:r>
              <a:rPr lang="en-TT" sz="2400" smtClean="0"/>
              <a:t>How are instructions given to the computer?</a:t>
            </a:r>
          </a:p>
          <a:p>
            <a:pPr>
              <a:spcAft>
                <a:spcPts val="1200"/>
              </a:spcAft>
            </a:pPr>
            <a:r>
              <a:rPr lang="en-TT" sz="2400" smtClean="0"/>
              <a:t>Computer programs – finite set of precise instructions written in a computer language</a:t>
            </a:r>
          </a:p>
          <a:p>
            <a:pPr>
              <a:spcAft>
                <a:spcPts val="1200"/>
              </a:spcAft>
            </a:pPr>
            <a:r>
              <a:rPr lang="en-TT" sz="2400" smtClean="0"/>
              <a:t>Before program is written we must find a way to solve the problem</a:t>
            </a:r>
          </a:p>
          <a:p>
            <a:pPr>
              <a:spcAft>
                <a:spcPts val="1200"/>
              </a:spcAft>
            </a:pPr>
            <a:r>
              <a:rPr lang="en-TT" sz="2400" smtClean="0"/>
              <a:t>After figuring out how to solve the problem we then translate the solution into a language meaningful to the computer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to="" calcmode="lin" valueType="num">
                                      <p:cBhvr>
                                        <p:cTn id="7" dur="1" fill="hold"/>
                                        <p:tgtEl>
                                          <p:spTgt spid="5">
                                            <p:txEl>
                                              <p:pRg st="0" end="0"/>
                                            </p:txEl>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 to="" calcmode="lin" valueType="num">
                                      <p:cBhvr>
                                        <p:cTn id="12" dur="1" fill="hold"/>
                                        <p:tgtEl>
                                          <p:spTgt spid="5">
                                            <p:txEl>
                                              <p:pRg st="1" end="1"/>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 to="" calcmode="lin" valueType="num">
                                      <p:cBhvr>
                                        <p:cTn id="17" dur="1" fill="hold"/>
                                        <p:tgtEl>
                                          <p:spTgt spid="5">
                                            <p:txEl>
                                              <p:pRg st="2" end="2"/>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 to="" calcmode="lin" valueType="num">
                                      <p:cBhvr>
                                        <p:cTn id="22" dur="1" fill="hold"/>
                                        <p:tgtEl>
                                          <p:spTgt spid="5">
                                            <p:txEl>
                                              <p:pRg st="3" end="3"/>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1081088"/>
          </a:xfrm>
        </p:spPr>
        <p:txBody>
          <a:bodyPr>
            <a:normAutofit fontScale="90000"/>
          </a:bodyPr>
          <a:lstStyle/>
          <a:p>
            <a:pPr algn="ctr" fontAlgn="auto">
              <a:spcAft>
                <a:spcPts val="0"/>
              </a:spcAft>
              <a:defRPr/>
            </a:pPr>
            <a:r>
              <a:rPr lang="en-TT" sz="2400" b="1" dirty="0" smtClean="0">
                <a:latin typeface="Arial Black" pitchFamily="34" charset="0"/>
              </a:rPr>
              <a:t/>
            </a:r>
            <a:br>
              <a:rPr lang="en-TT" sz="2400" b="1" dirty="0" smtClean="0">
                <a:latin typeface="Arial Black" pitchFamily="34" charset="0"/>
              </a:rPr>
            </a:br>
            <a:r>
              <a:rPr lang="en-TT" sz="2000" b="1" dirty="0" smtClean="0">
                <a:latin typeface="Arial Black" pitchFamily="34" charset="0"/>
              </a:rPr>
              <a:t>THE CONCEPT OF VARIABLES</a:t>
            </a:r>
            <a:r>
              <a:rPr lang="en-TT" sz="2400" b="1" dirty="0" smtClean="0">
                <a:latin typeface="Arial Black" pitchFamily="34" charset="0"/>
              </a:rPr>
              <a:t/>
            </a:r>
            <a:br>
              <a:rPr lang="en-TT" sz="2400" b="1" dirty="0" smtClean="0">
                <a:latin typeface="Arial Black" pitchFamily="34" charset="0"/>
              </a:rPr>
            </a:br>
            <a:r>
              <a:rPr lang="en-TT" sz="2700" b="1" dirty="0" smtClean="0">
                <a:latin typeface="Arial Black" pitchFamily="34" charset="0"/>
              </a:rPr>
              <a:t>CHOOSING VARIABLE NAMES</a:t>
            </a:r>
            <a:endParaRPr lang="en-TT" sz="2700" dirty="0"/>
          </a:p>
        </p:txBody>
      </p:sp>
      <p:sp>
        <p:nvSpPr>
          <p:cNvPr id="3" name="Content Placeholder 2"/>
          <p:cNvSpPr>
            <a:spLocks noGrp="1"/>
          </p:cNvSpPr>
          <p:nvPr>
            <p:ph idx="1"/>
          </p:nvPr>
        </p:nvSpPr>
        <p:spPr>
          <a:xfrm>
            <a:off x="457200" y="2286000"/>
            <a:ext cx="8229600" cy="4038600"/>
          </a:xfrm>
        </p:spPr>
        <p:txBody>
          <a:bodyPr/>
          <a:lstStyle/>
          <a:p>
            <a:pPr>
              <a:spcAft>
                <a:spcPts val="1800"/>
              </a:spcAft>
            </a:pPr>
            <a:r>
              <a:rPr lang="en-TT" sz="2400" smtClean="0"/>
              <a:t>It’s good practice to choose variable names that reflect the kind of data that is being stored</a:t>
            </a:r>
          </a:p>
          <a:p>
            <a:pPr>
              <a:spcAft>
                <a:spcPts val="1800"/>
              </a:spcAft>
            </a:pPr>
            <a:r>
              <a:rPr lang="en-TT" sz="2400" smtClean="0"/>
              <a:t>It helps the programmer as well as the reader to understand the solution better </a:t>
            </a:r>
          </a:p>
          <a:p>
            <a:pPr>
              <a:spcAft>
                <a:spcPts val="1800"/>
              </a:spcAft>
            </a:pPr>
            <a:r>
              <a:rPr lang="en-TT" sz="2400" smtClean="0"/>
              <a:t>It’s important that students grasp the concept of variables very early in the problem-solving phase.</a:t>
            </a:r>
          </a:p>
          <a:p>
            <a:pPr>
              <a:buFont typeface="Wingdings 2" pitchFamily="18" charset="2"/>
              <a:buNone/>
            </a:pPr>
            <a:endParaRPr lang="en-TT" smtClean="0"/>
          </a:p>
          <a:p>
            <a:endParaRPr lang="en-TT"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to="" calcmode="lin" valueType="num">
                                      <p:cBhvr>
                                        <p:cTn id="12" dur="1" fill="hold"/>
                                        <p:tgtEl>
                                          <p:spTgt spid="3">
                                            <p:txEl>
                                              <p:pRg st="1" end="1"/>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to="" calcmode="lin" valueType="num">
                                      <p:cBhvr>
                                        <p:cTn id="17" dur="1" fill="hold"/>
                                        <p:tgtEl>
                                          <p:spTgt spid="3">
                                            <p:txEl>
                                              <p:pRg st="2" end="2"/>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a:xfrm>
            <a:off x="428625" y="571500"/>
            <a:ext cx="8229600" cy="714375"/>
          </a:xfrm>
        </p:spPr>
        <p:txBody>
          <a:bodyPr/>
          <a:lstStyle/>
          <a:p>
            <a:pPr algn="ctr"/>
            <a:r>
              <a:rPr lang="en-TT" sz="2400" b="1" smtClean="0">
                <a:latin typeface="Arial Black" pitchFamily="34" charset="0"/>
              </a:rPr>
              <a:t>EVALUATE ALTERNATIVE SOLUTIONS</a:t>
            </a:r>
            <a:endParaRPr lang="en-TT" sz="2400" smtClean="0"/>
          </a:p>
        </p:txBody>
      </p:sp>
      <p:sp>
        <p:nvSpPr>
          <p:cNvPr id="3" name="Content Placeholder 2"/>
          <p:cNvSpPr>
            <a:spLocks noGrp="1"/>
          </p:cNvSpPr>
          <p:nvPr>
            <p:ph idx="1"/>
          </p:nvPr>
        </p:nvSpPr>
        <p:spPr>
          <a:xfrm>
            <a:off x="500063" y="2071688"/>
            <a:ext cx="7715250" cy="3786187"/>
          </a:xfrm>
        </p:spPr>
        <p:txBody>
          <a:bodyPr/>
          <a:lstStyle/>
          <a:p>
            <a:pPr>
              <a:spcAft>
                <a:spcPts val="1200"/>
              </a:spcAft>
            </a:pPr>
            <a:r>
              <a:rPr lang="en-TT" sz="2400" smtClean="0"/>
              <a:t>Having found a solution to a problem the programmer should proceed to explore alternative solutions</a:t>
            </a:r>
          </a:p>
          <a:p>
            <a:pPr>
              <a:spcAft>
                <a:spcPts val="1200"/>
              </a:spcAft>
            </a:pPr>
            <a:r>
              <a:rPr lang="en-TT" sz="2400" smtClean="0"/>
              <a:t>The aim is to arrive at the most efficient solution</a:t>
            </a:r>
          </a:p>
          <a:p>
            <a:pPr>
              <a:spcAft>
                <a:spcPts val="1200"/>
              </a:spcAft>
            </a:pPr>
            <a:r>
              <a:rPr lang="en-TT" sz="2400" smtClean="0"/>
              <a:t>The initial solution is usually the first that comes to mind, but is not always the best solution</a:t>
            </a:r>
          </a:p>
          <a:p>
            <a:pPr>
              <a:spcAft>
                <a:spcPts val="1200"/>
              </a:spcAft>
            </a:pPr>
            <a:r>
              <a:rPr lang="en-TT" sz="2400" smtClean="0"/>
              <a:t>The programmer must evaluate all feasible alternatives and choose the optimal solution</a:t>
            </a:r>
            <a:endParaRPr lang="en-TT"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to="" calcmode="lin" valueType="num">
                                      <p:cBhvr>
                                        <p:cTn id="12" dur="1" fill="hold"/>
                                        <p:tgtEl>
                                          <p:spTgt spid="3">
                                            <p:txEl>
                                              <p:pRg st="1" end="1"/>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to="" calcmode="lin" valueType="num">
                                      <p:cBhvr>
                                        <p:cTn id="17" dur="1" fill="hold"/>
                                        <p:tgtEl>
                                          <p:spTgt spid="3">
                                            <p:txEl>
                                              <p:pRg st="2" end="2"/>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 to="" calcmode="lin" valueType="num">
                                      <p:cBhvr>
                                        <p:cTn id="22" dur="1" fill="hold"/>
                                        <p:tgtEl>
                                          <p:spTgt spid="3">
                                            <p:txEl>
                                              <p:pRg st="3" end="3"/>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a:xfrm>
            <a:off x="457200" y="704850"/>
            <a:ext cx="8229600" cy="795338"/>
          </a:xfrm>
        </p:spPr>
        <p:txBody>
          <a:bodyPr/>
          <a:lstStyle/>
          <a:p>
            <a:pPr algn="ctr"/>
            <a:r>
              <a:rPr lang="en-TT" sz="2400" b="1" smtClean="0">
                <a:latin typeface="Arial Black" pitchFamily="34" charset="0"/>
              </a:rPr>
              <a:t>EVALUATE ALTERNATIVE SOLUTIONS</a:t>
            </a:r>
            <a:endParaRPr lang="en-TT" sz="2400" smtClean="0"/>
          </a:p>
        </p:txBody>
      </p:sp>
      <p:sp>
        <p:nvSpPr>
          <p:cNvPr id="3" name="Content Placeholder 2"/>
          <p:cNvSpPr>
            <a:spLocks noGrp="1"/>
          </p:cNvSpPr>
          <p:nvPr>
            <p:ph idx="1"/>
          </p:nvPr>
        </p:nvSpPr>
        <p:spPr/>
        <p:txBody>
          <a:bodyPr/>
          <a:lstStyle/>
          <a:p>
            <a:pPr algn="ctr">
              <a:buFont typeface="Wingdings 2" pitchFamily="18" charset="2"/>
              <a:buNone/>
            </a:pPr>
            <a:r>
              <a:rPr lang="en-TT" sz="2400" smtClean="0"/>
              <a:t>Points to consider when developing alternative solutions.</a:t>
            </a:r>
          </a:p>
          <a:p>
            <a:pPr>
              <a:spcAft>
                <a:spcPts val="1200"/>
              </a:spcAft>
            </a:pPr>
            <a:r>
              <a:rPr lang="en-TT" sz="2400" smtClean="0"/>
              <a:t>Can the result be derived differently?</a:t>
            </a:r>
          </a:p>
          <a:p>
            <a:pPr>
              <a:spcAft>
                <a:spcPts val="1200"/>
              </a:spcAft>
            </a:pPr>
            <a:r>
              <a:rPr lang="en-TT" sz="2400" smtClean="0"/>
              <a:t>Can the solution be made more general? Would it work if there were 100 integers, instead of 3?</a:t>
            </a:r>
          </a:p>
          <a:p>
            <a:pPr>
              <a:spcAft>
                <a:spcPts val="1200"/>
              </a:spcAft>
            </a:pPr>
            <a:r>
              <a:rPr lang="en-TT" sz="2400" smtClean="0"/>
              <a:t>Can the solution be used for another problem? E.g. Average temperature or average grade?</a:t>
            </a:r>
          </a:p>
          <a:p>
            <a:pPr>
              <a:spcAft>
                <a:spcPts val="1200"/>
              </a:spcAft>
            </a:pPr>
            <a:r>
              <a:rPr lang="en-TT" sz="2400" smtClean="0"/>
              <a:t>Can the number of steps be reduced and still maintain the logic? Can it be made more robust? What would happen if incorrect data is entered?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to="" calcmode="lin" valueType="num">
                                      <p:cBhvr>
                                        <p:cTn id="12" dur="1" fill="hold"/>
                                        <p:tgtEl>
                                          <p:spTgt spid="3">
                                            <p:txEl>
                                              <p:pRg st="1" end="1"/>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to="" calcmode="lin" valueType="num">
                                      <p:cBhvr>
                                        <p:cTn id="17" dur="1" fill="hold"/>
                                        <p:tgtEl>
                                          <p:spTgt spid="3">
                                            <p:txEl>
                                              <p:pRg st="2" end="2"/>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 to="" calcmode="lin" valueType="num">
                                      <p:cBhvr>
                                        <p:cTn id="22" dur="1" fill="hold"/>
                                        <p:tgtEl>
                                          <p:spTgt spid="3">
                                            <p:txEl>
                                              <p:pRg st="3" end="3"/>
                                            </p:txEl>
                                          </p:spTgt>
                                        </p:tgtEl>
                                        <p:attrNameLst>
                                          <p:attrName/>
                                        </p:attrNameLst>
                                      </p:cBhvr>
                                    </p:anim>
                                  </p:childTnLst>
                                </p:cTn>
                              </p:par>
                            </p:childTnLst>
                          </p:cTn>
                        </p:par>
                      </p:childTnLst>
                    </p:cTn>
                  </p:par>
                  <p:par>
                    <p:cTn id="23" fill="hold">
                      <p:stCondLst>
                        <p:cond delay="indefinite"/>
                      </p:stCondLst>
                      <p:childTnLst>
                        <p:par>
                          <p:cTn id="24" fill="hold">
                            <p:stCondLst>
                              <p:cond delay="0"/>
                            </p:stCondLst>
                            <p:childTnLst>
                              <p:par>
                                <p:cTn id="25" presetID="24"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to="" calcmode="lin" valueType="num">
                                      <p:cBhvr>
                                        <p:cTn id="27" dur="1" fill="hold"/>
                                        <p:tgtEl>
                                          <p:spTgt spid="3">
                                            <p:txEl>
                                              <p:pRg st="4" end="4"/>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a:xfrm>
            <a:off x="428625" y="571500"/>
            <a:ext cx="8229600" cy="795338"/>
          </a:xfrm>
        </p:spPr>
        <p:txBody>
          <a:bodyPr/>
          <a:lstStyle/>
          <a:p>
            <a:pPr algn="ctr"/>
            <a:r>
              <a:rPr lang="en-TT" sz="2400" b="1" smtClean="0">
                <a:latin typeface="Arial Black" pitchFamily="34" charset="0"/>
              </a:rPr>
              <a:t>REDUCING THE NUMBER OF STATEMENTS</a:t>
            </a:r>
            <a:endParaRPr lang="en-TT" sz="2400" smtClean="0"/>
          </a:p>
        </p:txBody>
      </p:sp>
      <p:sp>
        <p:nvSpPr>
          <p:cNvPr id="3" name="Content Placeholder 2"/>
          <p:cNvSpPr>
            <a:spLocks noGrp="1"/>
          </p:cNvSpPr>
          <p:nvPr>
            <p:ph idx="1"/>
          </p:nvPr>
        </p:nvSpPr>
        <p:spPr>
          <a:xfrm>
            <a:off x="428625" y="1785938"/>
            <a:ext cx="8229600" cy="4572000"/>
          </a:xfrm>
        </p:spPr>
        <p:txBody>
          <a:bodyPr>
            <a:normAutofit fontScale="92500" lnSpcReduction="10000"/>
          </a:bodyPr>
          <a:lstStyle/>
          <a:p>
            <a:pPr marL="274320" indent="-274320" algn="ctr" fontAlgn="auto">
              <a:spcAft>
                <a:spcPts val="0"/>
              </a:spcAft>
              <a:buClr>
                <a:schemeClr val="accent3"/>
              </a:buClr>
              <a:buFont typeface="Wingdings 2"/>
              <a:buNone/>
              <a:defRPr/>
            </a:pPr>
            <a:r>
              <a:rPr lang="en-TT" dirty="0" smtClean="0"/>
              <a:t>We can reduce the number of statements by combining two arithmetic statements into one:</a:t>
            </a:r>
          </a:p>
          <a:p>
            <a:pPr marL="514350" indent="-514350" fontAlgn="auto">
              <a:spcAft>
                <a:spcPts val="600"/>
              </a:spcAft>
              <a:buClr>
                <a:schemeClr val="accent3"/>
              </a:buClr>
              <a:buFont typeface="+mj-lt"/>
              <a:buAutoNum type="arabicPeriod"/>
              <a:defRPr/>
            </a:pPr>
            <a:r>
              <a:rPr lang="en-TT" dirty="0" smtClean="0"/>
              <a:t>Add num1, num2, num3 can be written as</a:t>
            </a:r>
          </a:p>
          <a:p>
            <a:pPr marL="640080" lvl="1" indent="-246888" fontAlgn="auto">
              <a:spcAft>
                <a:spcPts val="600"/>
              </a:spcAft>
              <a:buFont typeface="Wingdings 2"/>
              <a:buNone/>
              <a:defRPr/>
            </a:pPr>
            <a:r>
              <a:rPr lang="en-TT" sz="2600" dirty="0" smtClean="0"/>
              <a:t>Sum = num1 + num2 + num3</a:t>
            </a:r>
          </a:p>
          <a:p>
            <a:pPr marL="640080" lvl="1" indent="-246888" fontAlgn="auto">
              <a:spcAft>
                <a:spcPts val="600"/>
              </a:spcAft>
              <a:buFont typeface="Wingdings 2"/>
              <a:buNone/>
              <a:defRPr/>
            </a:pPr>
            <a:r>
              <a:rPr lang="en-TT" i="1" dirty="0" smtClean="0"/>
              <a:t>		(the variable sum is assigned the value of num1 plus num2 	plus num3)</a:t>
            </a:r>
          </a:p>
          <a:p>
            <a:pPr marL="514350" indent="-514350" fontAlgn="auto">
              <a:spcAft>
                <a:spcPts val="600"/>
              </a:spcAft>
              <a:buClr>
                <a:schemeClr val="accent3"/>
              </a:buClr>
              <a:buFont typeface="+mj-lt"/>
              <a:buAutoNum type="arabicPeriod"/>
              <a:defRPr/>
            </a:pPr>
            <a:r>
              <a:rPr lang="en-TT" dirty="0" smtClean="0"/>
              <a:t>Divide sum by 3 storing in average can be written</a:t>
            </a:r>
          </a:p>
          <a:p>
            <a:pPr marL="640080" lvl="1" indent="-246888" fontAlgn="auto">
              <a:spcAft>
                <a:spcPts val="600"/>
              </a:spcAft>
              <a:buFont typeface="Wingdings 2"/>
              <a:buNone/>
              <a:defRPr/>
            </a:pPr>
            <a:r>
              <a:rPr lang="en-TT" dirty="0" smtClean="0"/>
              <a:t>	</a:t>
            </a:r>
            <a:r>
              <a:rPr lang="en-TT" sz="2600" dirty="0" smtClean="0"/>
              <a:t>Average = sum/3</a:t>
            </a:r>
          </a:p>
          <a:p>
            <a:pPr marL="640080" lvl="1" indent="-246888" fontAlgn="auto">
              <a:spcAft>
                <a:spcPts val="600"/>
              </a:spcAft>
              <a:buFont typeface="Wingdings 2"/>
              <a:buNone/>
              <a:defRPr/>
            </a:pPr>
            <a:r>
              <a:rPr lang="en-TT" sz="2600" dirty="0" smtClean="0"/>
              <a:t>We can combine the two statements to produce:</a:t>
            </a:r>
          </a:p>
          <a:p>
            <a:pPr marL="640080" lvl="1" indent="-246888" fontAlgn="auto">
              <a:spcAft>
                <a:spcPts val="600"/>
              </a:spcAft>
              <a:buFont typeface="Wingdings 2"/>
              <a:buNone/>
              <a:defRPr/>
            </a:pPr>
            <a:r>
              <a:rPr lang="en-TT" sz="2600" dirty="0" smtClean="0"/>
              <a:t>Average = sum/3</a:t>
            </a:r>
            <a:endParaRPr lang="en-TT" dirty="0" smtClean="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a:xfrm>
            <a:off x="457200" y="704850"/>
            <a:ext cx="8229600" cy="652463"/>
          </a:xfrm>
        </p:spPr>
        <p:txBody>
          <a:bodyPr/>
          <a:lstStyle/>
          <a:p>
            <a:pPr algn="ctr"/>
            <a:r>
              <a:rPr lang="en-TT" sz="2400" b="1" smtClean="0">
                <a:latin typeface="Arial Black" pitchFamily="34" charset="0"/>
              </a:rPr>
              <a:t>REVISED SOLUTION</a:t>
            </a:r>
            <a:endParaRPr lang="en-TT" sz="2400" smtClean="0"/>
          </a:p>
        </p:txBody>
      </p:sp>
      <p:sp>
        <p:nvSpPr>
          <p:cNvPr id="3" name="Content Placeholder 2"/>
          <p:cNvSpPr>
            <a:spLocks noGrp="1"/>
          </p:cNvSpPr>
          <p:nvPr>
            <p:ph sz="half" idx="1"/>
          </p:nvPr>
        </p:nvSpPr>
        <p:spPr>
          <a:xfrm>
            <a:off x="5000625" y="1785938"/>
            <a:ext cx="3757613" cy="2500312"/>
          </a:xfrm>
        </p:spPr>
        <p:txBody>
          <a:bodyPr/>
          <a:lstStyle/>
          <a:p>
            <a:pPr>
              <a:buFont typeface="Wingdings 2" pitchFamily="18" charset="2"/>
              <a:buNone/>
            </a:pPr>
            <a:r>
              <a:rPr lang="en-TT" sz="2200" i="1" smtClean="0"/>
              <a:t>Option 1</a:t>
            </a:r>
          </a:p>
          <a:p>
            <a:pPr>
              <a:buFont typeface="Wingdings 2" pitchFamily="18" charset="2"/>
              <a:buNone/>
            </a:pPr>
            <a:r>
              <a:rPr lang="en-TT" sz="2200" smtClean="0"/>
              <a:t>Get num1, num2, num3</a:t>
            </a:r>
          </a:p>
          <a:p>
            <a:pPr>
              <a:buFont typeface="Wingdings 2" pitchFamily="18" charset="2"/>
              <a:buNone/>
            </a:pPr>
            <a:r>
              <a:rPr lang="en-TT" sz="2200" smtClean="0"/>
              <a:t>Sum = num1 + num2 + num3</a:t>
            </a:r>
          </a:p>
          <a:p>
            <a:pPr>
              <a:buFont typeface="Wingdings 2" pitchFamily="18" charset="2"/>
              <a:buNone/>
            </a:pPr>
            <a:r>
              <a:rPr lang="en-TT" sz="2200" smtClean="0"/>
              <a:t>Average = sum/3</a:t>
            </a:r>
          </a:p>
          <a:p>
            <a:pPr>
              <a:buFont typeface="Wingdings 2" pitchFamily="18" charset="2"/>
              <a:buNone/>
            </a:pPr>
            <a:r>
              <a:rPr lang="en-TT" sz="2200" smtClean="0"/>
              <a:t>Print Average</a:t>
            </a:r>
          </a:p>
          <a:p>
            <a:pPr>
              <a:buFont typeface="Wingdings 2" pitchFamily="18" charset="2"/>
              <a:buNone/>
            </a:pPr>
            <a:r>
              <a:rPr lang="en-TT" sz="2200" smtClean="0"/>
              <a:t>Stop</a:t>
            </a:r>
          </a:p>
        </p:txBody>
      </p:sp>
      <p:sp>
        <p:nvSpPr>
          <p:cNvPr id="4" name="Content Placeholder 3"/>
          <p:cNvSpPr>
            <a:spLocks noGrp="1"/>
          </p:cNvSpPr>
          <p:nvPr>
            <p:ph sz="half" idx="2"/>
          </p:nvPr>
        </p:nvSpPr>
        <p:spPr>
          <a:xfrm>
            <a:off x="357188" y="1785938"/>
            <a:ext cx="4500562" cy="3000375"/>
          </a:xfrm>
        </p:spPr>
        <p:txBody>
          <a:bodyPr/>
          <a:lstStyle/>
          <a:p>
            <a:pPr>
              <a:buFont typeface="Wingdings 2" pitchFamily="18" charset="2"/>
              <a:buNone/>
            </a:pPr>
            <a:r>
              <a:rPr lang="en-TT" sz="2400" i="1" smtClean="0"/>
              <a:t>Option 2</a:t>
            </a:r>
          </a:p>
          <a:p>
            <a:pPr>
              <a:buFont typeface="Wingdings 2" pitchFamily="18" charset="2"/>
              <a:buNone/>
            </a:pPr>
            <a:r>
              <a:rPr lang="en-TT" sz="2200" smtClean="0"/>
              <a:t>Get num1, num2, num3</a:t>
            </a:r>
          </a:p>
          <a:p>
            <a:pPr>
              <a:buFont typeface="Wingdings 2" pitchFamily="18" charset="2"/>
              <a:buNone/>
            </a:pPr>
            <a:r>
              <a:rPr lang="en-TT" sz="2200" smtClean="0"/>
              <a:t>Average = (num1 + num2 num3)/3</a:t>
            </a:r>
          </a:p>
          <a:p>
            <a:pPr>
              <a:buFont typeface="Wingdings 2" pitchFamily="18" charset="2"/>
              <a:buNone/>
            </a:pPr>
            <a:r>
              <a:rPr lang="en-TT" sz="2200" smtClean="0"/>
              <a:t>Print Average</a:t>
            </a:r>
          </a:p>
          <a:p>
            <a:pPr>
              <a:buFont typeface="Wingdings 2" pitchFamily="18" charset="2"/>
              <a:buNone/>
            </a:pPr>
            <a:r>
              <a:rPr lang="en-TT" sz="2200" smtClean="0"/>
              <a:t>Stop</a:t>
            </a:r>
          </a:p>
        </p:txBody>
      </p:sp>
      <p:sp>
        <p:nvSpPr>
          <p:cNvPr id="38917" name="TextBox 4"/>
          <p:cNvSpPr txBox="1">
            <a:spLocks noChangeArrowheads="1"/>
          </p:cNvSpPr>
          <p:nvPr/>
        </p:nvSpPr>
        <p:spPr bwMode="auto">
          <a:xfrm>
            <a:off x="642938" y="4500563"/>
            <a:ext cx="8001000" cy="1677987"/>
          </a:xfrm>
          <a:prstGeom prst="rect">
            <a:avLst/>
          </a:prstGeom>
          <a:noFill/>
          <a:ln w="9525">
            <a:noFill/>
            <a:miter lim="800000"/>
            <a:headEnd/>
            <a:tailEnd/>
          </a:ln>
        </p:spPr>
        <p:txBody>
          <a:bodyPr>
            <a:spAutoFit/>
          </a:bodyPr>
          <a:lstStyle/>
          <a:p>
            <a:pPr>
              <a:spcAft>
                <a:spcPts val="600"/>
              </a:spcAft>
            </a:pPr>
            <a:r>
              <a:rPr lang="en-TT" sz="2200" u="sng">
                <a:latin typeface="Constantia" pitchFamily="18" charset="0"/>
              </a:rPr>
              <a:t>The most efficient solution </a:t>
            </a:r>
            <a:r>
              <a:rPr lang="en-TT" sz="2200">
                <a:latin typeface="Constantia" pitchFamily="18" charset="0"/>
              </a:rPr>
              <a:t>should have the following attributes:</a:t>
            </a:r>
          </a:p>
          <a:p>
            <a:pPr>
              <a:spcAft>
                <a:spcPts val="600"/>
              </a:spcAft>
              <a:buFont typeface="Arial" charset="0"/>
              <a:buChar char="•"/>
            </a:pPr>
            <a:r>
              <a:rPr lang="en-TT" sz="2200">
                <a:latin typeface="Constantia" pitchFamily="18" charset="0"/>
              </a:rPr>
              <a:t>Should be maintainable</a:t>
            </a:r>
          </a:p>
          <a:p>
            <a:pPr>
              <a:spcAft>
                <a:spcPts val="600"/>
              </a:spcAft>
              <a:buFont typeface="Arial" charset="0"/>
              <a:buChar char="•"/>
            </a:pPr>
            <a:r>
              <a:rPr lang="en-TT" sz="2200">
                <a:latin typeface="Constantia" pitchFamily="18" charset="0"/>
              </a:rPr>
              <a:t>Should be memory efficient</a:t>
            </a:r>
          </a:p>
          <a:p>
            <a:pPr>
              <a:spcAft>
                <a:spcPts val="600"/>
              </a:spcAft>
              <a:buFont typeface="Arial" charset="0"/>
              <a:buChar char="•"/>
            </a:pPr>
            <a:r>
              <a:rPr lang="en-TT" sz="2200">
                <a:latin typeface="Constantia" pitchFamily="18" charset="0"/>
              </a:rPr>
              <a:t>Should be robust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additive="base">
                                        <p:cTn id="19"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
                                            <p:txEl>
                                              <p:pRg st="3" end="3"/>
                                            </p:txEl>
                                          </p:spTgt>
                                        </p:tgtEl>
                                        <p:attrNameLst>
                                          <p:attrName>style.visibility</p:attrName>
                                        </p:attrNameLst>
                                      </p:cBhvr>
                                      <p:to>
                                        <p:strVal val="visible"/>
                                      </p:to>
                                    </p:set>
                                    <p:anim calcmode="lin" valueType="num">
                                      <p:cBhvr additive="base">
                                        <p:cTn id="25"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4">
                                            <p:txEl>
                                              <p:pRg st="4" end="4"/>
                                            </p:txEl>
                                          </p:spTgt>
                                        </p:tgtEl>
                                        <p:attrNameLst>
                                          <p:attrName>style.visibility</p:attrName>
                                        </p:attrNameLst>
                                      </p:cBhvr>
                                      <p:to>
                                        <p:strVal val="visible"/>
                                      </p:to>
                                    </p:set>
                                    <p:anim calcmode="lin" valueType="num">
                                      <p:cBhvr additive="base">
                                        <p:cTn id="31"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0" end="0"/>
                                            </p:txEl>
                                          </p:spTgt>
                                        </p:tgtEl>
                                        <p:attrNameLst>
                                          <p:attrName>style.visibility</p:attrName>
                                        </p:attrNameLst>
                                      </p:cBhvr>
                                      <p:to>
                                        <p:strVal val="visible"/>
                                      </p:to>
                                    </p:set>
                                    <p:anim calcmode="lin" valueType="num">
                                      <p:cBhvr additive="base">
                                        <p:cTn id="3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1" end="1"/>
                                            </p:txEl>
                                          </p:spTgt>
                                        </p:tgtEl>
                                        <p:attrNameLst>
                                          <p:attrName>style.visibility</p:attrName>
                                        </p:attrNameLst>
                                      </p:cBhvr>
                                      <p:to>
                                        <p:strVal val="visible"/>
                                      </p:to>
                                    </p:set>
                                    <p:anim calcmode="lin" valueType="num">
                                      <p:cBhvr additive="base">
                                        <p:cTn id="4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2" end="2"/>
                                            </p:txEl>
                                          </p:spTgt>
                                        </p:tgtEl>
                                        <p:attrNameLst>
                                          <p:attrName>style.visibility</p:attrName>
                                        </p:attrNameLst>
                                      </p:cBhvr>
                                      <p:to>
                                        <p:strVal val="visible"/>
                                      </p:to>
                                    </p:set>
                                    <p:anim calcmode="lin" valueType="num">
                                      <p:cBhvr additive="base">
                                        <p:cTn id="4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3" end="3"/>
                                            </p:txEl>
                                          </p:spTgt>
                                        </p:tgtEl>
                                        <p:attrNameLst>
                                          <p:attrName>style.visibility</p:attrName>
                                        </p:attrNameLst>
                                      </p:cBhvr>
                                      <p:to>
                                        <p:strVal val="visible"/>
                                      </p:to>
                                    </p:set>
                                    <p:anim calcmode="lin" valueType="num">
                                      <p:cBhvr additive="base">
                                        <p:cTn id="5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4" end="4"/>
                                            </p:txEl>
                                          </p:spTgt>
                                        </p:tgtEl>
                                        <p:attrNameLst>
                                          <p:attrName>style.visibility</p:attrName>
                                        </p:attrNameLst>
                                      </p:cBhvr>
                                      <p:to>
                                        <p:strVal val="visible"/>
                                      </p:to>
                                    </p:set>
                                    <p:anim calcmode="lin" valueType="num">
                                      <p:cBhvr additive="base">
                                        <p:cTn id="6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5" end="5"/>
                                            </p:txEl>
                                          </p:spTgt>
                                        </p:tgtEl>
                                        <p:attrNameLst>
                                          <p:attrName>style.visibility</p:attrName>
                                        </p:attrNameLst>
                                      </p:cBhvr>
                                      <p:to>
                                        <p:strVal val="visible"/>
                                      </p:to>
                                    </p:set>
                                    <p:anim calcmode="lin" valueType="num">
                                      <p:cBhvr additive="base">
                                        <p:cTn id="6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a:xfrm>
            <a:off x="457200" y="704850"/>
            <a:ext cx="8229600" cy="795338"/>
          </a:xfrm>
        </p:spPr>
        <p:txBody>
          <a:bodyPr/>
          <a:lstStyle/>
          <a:p>
            <a:pPr algn="ctr"/>
            <a:r>
              <a:rPr lang="en-TT" sz="2400" b="1" smtClean="0">
                <a:latin typeface="Arial Black" pitchFamily="34" charset="0"/>
              </a:rPr>
              <a:t>INITIALIZATION OF VARIABLES</a:t>
            </a:r>
            <a:endParaRPr lang="en-TT" sz="2400" smtClean="0"/>
          </a:p>
        </p:txBody>
      </p:sp>
      <p:sp>
        <p:nvSpPr>
          <p:cNvPr id="3" name="Content Placeholder 2"/>
          <p:cNvSpPr>
            <a:spLocks noGrp="1"/>
          </p:cNvSpPr>
          <p:nvPr>
            <p:ph idx="1"/>
          </p:nvPr>
        </p:nvSpPr>
        <p:spPr>
          <a:xfrm>
            <a:off x="457200" y="2286000"/>
            <a:ext cx="8229600" cy="4038600"/>
          </a:xfrm>
        </p:spPr>
        <p:txBody>
          <a:bodyPr/>
          <a:lstStyle/>
          <a:p>
            <a:pPr>
              <a:spcAft>
                <a:spcPts val="1800"/>
              </a:spcAft>
            </a:pPr>
            <a:r>
              <a:rPr lang="en-TT" sz="2400" smtClean="0"/>
              <a:t>Variables that are used as counters or used to store totals should always be assigned an initial value of 0 before they are incremented.</a:t>
            </a:r>
          </a:p>
          <a:p>
            <a:pPr>
              <a:spcAft>
                <a:spcPts val="1800"/>
              </a:spcAft>
            </a:pPr>
            <a:r>
              <a:rPr lang="en-TT" sz="2400" smtClean="0"/>
              <a:t>This is called initialization</a:t>
            </a:r>
          </a:p>
          <a:p>
            <a:pPr>
              <a:spcAft>
                <a:spcPts val="1800"/>
              </a:spcAft>
            </a:pPr>
            <a:r>
              <a:rPr lang="en-TT" sz="2400" smtClean="0"/>
              <a:t>E.g.  Count = 0</a:t>
            </a:r>
          </a:p>
          <a:p>
            <a:pPr>
              <a:spcAft>
                <a:spcPts val="1800"/>
              </a:spcAft>
            </a:pPr>
            <a:r>
              <a:rPr lang="en-TT" sz="2400" smtClean="0"/>
              <a:t>This ensures that the variable is cleared of any values that may have been assigned in a previous execution of the program.</a:t>
            </a:r>
            <a:endParaRPr lang="en-TT"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2"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20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2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12"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20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4" dur="2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12"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20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20" dur="2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12"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20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6" dur="2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a:xfrm>
            <a:off x="428625" y="714375"/>
            <a:ext cx="8229600" cy="714375"/>
          </a:xfrm>
        </p:spPr>
        <p:txBody>
          <a:bodyPr/>
          <a:lstStyle/>
          <a:p>
            <a:pPr algn="ctr"/>
            <a:r>
              <a:rPr lang="en-TT" sz="2800" b="1" smtClean="0">
                <a:latin typeface="Arial Black" pitchFamily="34" charset="0"/>
              </a:rPr>
              <a:t>WHAT IS AN ALGORITHM?</a:t>
            </a:r>
            <a:endParaRPr lang="en-TT" sz="2800" smtClean="0"/>
          </a:p>
        </p:txBody>
      </p:sp>
      <p:sp>
        <p:nvSpPr>
          <p:cNvPr id="3" name="Content Placeholder 2"/>
          <p:cNvSpPr>
            <a:spLocks noGrp="1"/>
          </p:cNvSpPr>
          <p:nvPr>
            <p:ph idx="1"/>
          </p:nvPr>
        </p:nvSpPr>
        <p:spPr>
          <a:xfrm>
            <a:off x="457200" y="1785938"/>
            <a:ext cx="8229600" cy="4538662"/>
          </a:xfrm>
        </p:spPr>
        <p:txBody>
          <a:bodyPr>
            <a:normAutofit fontScale="92500" lnSpcReduction="10000"/>
          </a:bodyPr>
          <a:lstStyle/>
          <a:p>
            <a:pPr marL="274320" indent="-274320" fontAlgn="auto">
              <a:spcAft>
                <a:spcPts val="1200"/>
              </a:spcAft>
              <a:buClr>
                <a:schemeClr val="accent3"/>
              </a:buClr>
              <a:buFont typeface="Wingdings 2"/>
              <a:buNone/>
              <a:defRPr/>
            </a:pPr>
            <a:r>
              <a:rPr lang="en-TT" sz="2400" i="1" dirty="0" smtClean="0"/>
              <a:t>At this time, we can now introduce the term ‘algorithm’. </a:t>
            </a:r>
          </a:p>
          <a:p>
            <a:pPr marL="274320" indent="-274320" fontAlgn="auto">
              <a:spcAft>
                <a:spcPts val="1200"/>
              </a:spcAft>
              <a:buClr>
                <a:schemeClr val="accent3"/>
              </a:buClr>
              <a:buFont typeface="Wingdings 2"/>
              <a:buNone/>
              <a:defRPr/>
            </a:pPr>
            <a:r>
              <a:rPr lang="en-TT" sz="2400" i="1" dirty="0" smtClean="0"/>
              <a:t>An algorithm is a sequence of precise instructions for solving a problem in a finite number of steps.</a:t>
            </a:r>
          </a:p>
          <a:p>
            <a:pPr marL="274320" indent="-274320" fontAlgn="auto">
              <a:spcAft>
                <a:spcPts val="1200"/>
              </a:spcAft>
              <a:buClr>
                <a:schemeClr val="accent3"/>
              </a:buClr>
              <a:buFont typeface="Wingdings 2"/>
              <a:buNone/>
              <a:defRPr/>
            </a:pPr>
            <a:r>
              <a:rPr lang="en-TT" sz="2400" dirty="0" smtClean="0"/>
              <a:t>Properties:</a:t>
            </a:r>
          </a:p>
          <a:p>
            <a:pPr marL="274320" indent="-274320" fontAlgn="auto">
              <a:spcAft>
                <a:spcPts val="0"/>
              </a:spcAft>
              <a:buClr>
                <a:schemeClr val="accent3"/>
              </a:buClr>
              <a:buFont typeface="Wingdings 2"/>
              <a:buChar char=""/>
              <a:defRPr/>
            </a:pPr>
            <a:r>
              <a:rPr lang="en-TT" sz="2400" dirty="0" smtClean="0"/>
              <a:t>Algorithms must: </a:t>
            </a:r>
          </a:p>
          <a:p>
            <a:pPr marL="274320" indent="-274320" fontAlgn="auto">
              <a:lnSpc>
                <a:spcPct val="120000"/>
              </a:lnSpc>
              <a:spcAft>
                <a:spcPts val="0"/>
              </a:spcAft>
              <a:buClr>
                <a:schemeClr val="accent3"/>
              </a:buClr>
              <a:buFont typeface="Wingdings 2"/>
              <a:buChar char=""/>
              <a:defRPr/>
            </a:pPr>
            <a:r>
              <a:rPr lang="en-TT" sz="2400" dirty="0" smtClean="0"/>
              <a:t>be precise, </a:t>
            </a:r>
          </a:p>
          <a:p>
            <a:pPr marL="274320" indent="-274320" fontAlgn="auto">
              <a:lnSpc>
                <a:spcPct val="120000"/>
              </a:lnSpc>
              <a:spcAft>
                <a:spcPts val="0"/>
              </a:spcAft>
              <a:buClr>
                <a:schemeClr val="accent3"/>
              </a:buClr>
              <a:buFont typeface="Wingdings 2"/>
              <a:buChar char=""/>
              <a:defRPr/>
            </a:pPr>
            <a:r>
              <a:rPr lang="en-TT" sz="2400" dirty="0" smtClean="0"/>
              <a:t>be unambiguous, </a:t>
            </a:r>
          </a:p>
          <a:p>
            <a:pPr marL="274320" indent="-274320" fontAlgn="auto">
              <a:lnSpc>
                <a:spcPct val="120000"/>
              </a:lnSpc>
              <a:spcAft>
                <a:spcPts val="0"/>
              </a:spcAft>
              <a:buClr>
                <a:schemeClr val="accent3"/>
              </a:buClr>
              <a:buFont typeface="Wingdings 2"/>
              <a:buChar char=""/>
              <a:defRPr/>
            </a:pPr>
            <a:r>
              <a:rPr lang="en-TT" sz="2400" dirty="0" smtClean="0"/>
              <a:t>be logically sequenced, </a:t>
            </a:r>
          </a:p>
          <a:p>
            <a:pPr marL="274320" indent="-274320" fontAlgn="auto">
              <a:lnSpc>
                <a:spcPct val="120000"/>
              </a:lnSpc>
              <a:spcAft>
                <a:spcPts val="0"/>
              </a:spcAft>
              <a:buClr>
                <a:schemeClr val="accent3"/>
              </a:buClr>
              <a:buFont typeface="Wingdings 2"/>
              <a:buChar char=""/>
              <a:defRPr/>
            </a:pPr>
            <a:r>
              <a:rPr lang="en-TT" sz="2400" dirty="0" smtClean="0"/>
              <a:t>give the correct solution an all cases, and </a:t>
            </a:r>
          </a:p>
          <a:p>
            <a:pPr marL="274320" indent="-274320" fontAlgn="auto">
              <a:lnSpc>
                <a:spcPct val="120000"/>
              </a:lnSpc>
              <a:spcAft>
                <a:spcPts val="0"/>
              </a:spcAft>
              <a:buClr>
                <a:schemeClr val="accent3"/>
              </a:buClr>
              <a:buFont typeface="Wingdings 2"/>
              <a:buChar char=""/>
              <a:defRPr/>
            </a:pPr>
            <a:r>
              <a:rPr lang="en-TT" sz="2400" dirty="0" smtClean="0"/>
              <a:t>eventually end.</a:t>
            </a:r>
            <a:endParaRPr lang="en-TT"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to="" calcmode="lin" valueType="num">
                                      <p:cBhvr>
                                        <p:cTn id="12" dur="1" fill="hold"/>
                                        <p:tgtEl>
                                          <p:spTgt spid="3">
                                            <p:txEl>
                                              <p:pRg st="1" end="1"/>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to="" calcmode="lin" valueType="num">
                                      <p:cBhvr>
                                        <p:cTn id="17" dur="1" fill="hold"/>
                                        <p:tgtEl>
                                          <p:spTgt spid="3">
                                            <p:txEl>
                                              <p:pRg st="2" end="2"/>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 to="" calcmode="lin" valueType="num">
                                      <p:cBhvr>
                                        <p:cTn id="22" dur="1" fill="hold"/>
                                        <p:tgtEl>
                                          <p:spTgt spid="3">
                                            <p:txEl>
                                              <p:pRg st="3" end="3"/>
                                            </p:txEl>
                                          </p:spTgt>
                                        </p:tgtEl>
                                        <p:attrNameLst>
                                          <p:attrName/>
                                        </p:attrNameLst>
                                      </p:cBhvr>
                                    </p:anim>
                                  </p:childTnLst>
                                </p:cTn>
                              </p:par>
                            </p:childTnLst>
                          </p:cTn>
                        </p:par>
                      </p:childTnLst>
                    </p:cTn>
                  </p:par>
                  <p:par>
                    <p:cTn id="23" fill="hold">
                      <p:stCondLst>
                        <p:cond delay="indefinite"/>
                      </p:stCondLst>
                      <p:childTnLst>
                        <p:par>
                          <p:cTn id="24" fill="hold">
                            <p:stCondLst>
                              <p:cond delay="0"/>
                            </p:stCondLst>
                            <p:childTnLst>
                              <p:par>
                                <p:cTn id="25" presetID="24"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to="" calcmode="lin" valueType="num">
                                      <p:cBhvr>
                                        <p:cTn id="27" dur="1" fill="hold"/>
                                        <p:tgtEl>
                                          <p:spTgt spid="3">
                                            <p:txEl>
                                              <p:pRg st="4" end="4"/>
                                            </p:txEl>
                                          </p:spTgt>
                                        </p:tgtEl>
                                        <p:attrNameLst>
                                          <p:attrName/>
                                        </p:attrNameLst>
                                      </p:cBhvr>
                                    </p:anim>
                                  </p:childTnLst>
                                </p:cTn>
                              </p:par>
                            </p:childTnLst>
                          </p:cTn>
                        </p:par>
                      </p:childTnLst>
                    </p:cTn>
                  </p:par>
                  <p:par>
                    <p:cTn id="28" fill="hold">
                      <p:stCondLst>
                        <p:cond delay="indefinite"/>
                      </p:stCondLst>
                      <p:childTnLst>
                        <p:par>
                          <p:cTn id="29" fill="hold">
                            <p:stCondLst>
                              <p:cond delay="0"/>
                            </p:stCondLst>
                            <p:childTnLst>
                              <p:par>
                                <p:cTn id="30" presetID="24"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 to="" calcmode="lin" valueType="num">
                                      <p:cBhvr>
                                        <p:cTn id="32" dur="1" fill="hold"/>
                                        <p:tgtEl>
                                          <p:spTgt spid="3">
                                            <p:txEl>
                                              <p:pRg st="5" end="5"/>
                                            </p:txEl>
                                          </p:spTgt>
                                        </p:tgtEl>
                                        <p:attrNameLst>
                                          <p:attrName/>
                                        </p:attrNameLst>
                                      </p:cBhvr>
                                    </p:anim>
                                  </p:childTnLst>
                                </p:cTn>
                              </p:par>
                            </p:childTnLst>
                          </p:cTn>
                        </p:par>
                      </p:childTnLst>
                    </p:cTn>
                  </p:par>
                  <p:par>
                    <p:cTn id="33" fill="hold">
                      <p:stCondLst>
                        <p:cond delay="indefinite"/>
                      </p:stCondLst>
                      <p:childTnLst>
                        <p:par>
                          <p:cTn id="34" fill="hold">
                            <p:stCondLst>
                              <p:cond delay="0"/>
                            </p:stCondLst>
                            <p:childTnLst>
                              <p:par>
                                <p:cTn id="35" presetID="24"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to="" calcmode="lin" valueType="num">
                                      <p:cBhvr>
                                        <p:cTn id="37" dur="1" fill="hold"/>
                                        <p:tgtEl>
                                          <p:spTgt spid="3">
                                            <p:txEl>
                                              <p:pRg st="6" end="6"/>
                                            </p:txEl>
                                          </p:spTgt>
                                        </p:tgtEl>
                                        <p:attrNameLst>
                                          <p:attrName/>
                                        </p:attrNameLst>
                                      </p:cBhvr>
                                    </p:anim>
                                  </p:childTnLst>
                                </p:cTn>
                              </p:par>
                            </p:childTnLst>
                          </p:cTn>
                        </p:par>
                      </p:childTnLst>
                    </p:cTn>
                  </p:par>
                  <p:par>
                    <p:cTn id="38" fill="hold">
                      <p:stCondLst>
                        <p:cond delay="indefinite"/>
                      </p:stCondLst>
                      <p:childTnLst>
                        <p:par>
                          <p:cTn id="39" fill="hold">
                            <p:stCondLst>
                              <p:cond delay="0"/>
                            </p:stCondLst>
                            <p:childTnLst>
                              <p:par>
                                <p:cTn id="40" presetID="24"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 to="" calcmode="lin" valueType="num">
                                      <p:cBhvr>
                                        <p:cTn id="42" dur="1" fill="hold"/>
                                        <p:tgtEl>
                                          <p:spTgt spid="3">
                                            <p:txEl>
                                              <p:pRg st="7" end="7"/>
                                            </p:txEl>
                                          </p:spTgt>
                                        </p:tgtEl>
                                        <p:attrNameLst>
                                          <p:attrName/>
                                        </p:attrNameLst>
                                      </p:cBhvr>
                                    </p:anim>
                                  </p:childTnLst>
                                </p:cTn>
                              </p:par>
                            </p:childTnLst>
                          </p:cTn>
                        </p:par>
                      </p:childTnLst>
                    </p:cTn>
                  </p:par>
                  <p:par>
                    <p:cTn id="43" fill="hold">
                      <p:stCondLst>
                        <p:cond delay="indefinite"/>
                      </p:stCondLst>
                      <p:childTnLst>
                        <p:par>
                          <p:cTn id="44" fill="hold">
                            <p:stCondLst>
                              <p:cond delay="0"/>
                            </p:stCondLst>
                            <p:childTnLst>
                              <p:par>
                                <p:cTn id="45" presetID="24"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 to="" calcmode="lin" valueType="num">
                                      <p:cBhvr>
                                        <p:cTn id="47" dur="1" fill="hold"/>
                                        <p:tgtEl>
                                          <p:spTgt spid="3">
                                            <p:txEl>
                                              <p:pRg st="8" end="8"/>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a:xfrm>
            <a:off x="457200" y="704850"/>
            <a:ext cx="8229600" cy="652463"/>
          </a:xfrm>
        </p:spPr>
        <p:txBody>
          <a:bodyPr/>
          <a:lstStyle/>
          <a:p>
            <a:pPr algn="ctr"/>
            <a:r>
              <a:rPr lang="en-TT" sz="2800" b="1" smtClean="0">
                <a:latin typeface="Arial Black" pitchFamily="34" charset="0"/>
              </a:rPr>
              <a:t>WHAT IS AN ALGORITHM?</a:t>
            </a:r>
            <a:endParaRPr lang="en-TT" sz="2800" smtClean="0"/>
          </a:p>
        </p:txBody>
      </p:sp>
      <p:sp>
        <p:nvSpPr>
          <p:cNvPr id="3" name="Content Placeholder 2"/>
          <p:cNvSpPr>
            <a:spLocks noGrp="1"/>
          </p:cNvSpPr>
          <p:nvPr>
            <p:ph idx="1"/>
          </p:nvPr>
        </p:nvSpPr>
        <p:spPr>
          <a:xfrm>
            <a:off x="457200" y="1785938"/>
            <a:ext cx="8229600" cy="4538662"/>
          </a:xfrm>
        </p:spPr>
        <p:txBody>
          <a:bodyPr/>
          <a:lstStyle/>
          <a:p>
            <a:pPr>
              <a:buFont typeface="Wingdings 2" pitchFamily="18" charset="2"/>
              <a:buNone/>
            </a:pPr>
            <a:r>
              <a:rPr lang="en-TT" smtClean="0"/>
              <a:t>Algorithmic structure</a:t>
            </a:r>
          </a:p>
          <a:p>
            <a:pPr>
              <a:buFont typeface="Wingdings 2" pitchFamily="18" charset="2"/>
              <a:buNone/>
            </a:pPr>
            <a:endParaRPr lang="en-TT" smtClean="0"/>
          </a:p>
          <a:p>
            <a:pPr>
              <a:spcAft>
                <a:spcPts val="1200"/>
              </a:spcAft>
              <a:buFont typeface="Wingdings 2" pitchFamily="18" charset="2"/>
              <a:buNone/>
            </a:pPr>
            <a:r>
              <a:rPr lang="en-TT" sz="2400" b="1" i="1" smtClean="0"/>
              <a:t>Header</a:t>
            </a:r>
            <a:r>
              <a:rPr lang="en-TT" sz="2400" smtClean="0"/>
              <a:t>	:  Algorithm’s name or title</a:t>
            </a:r>
          </a:p>
          <a:p>
            <a:pPr>
              <a:spcAft>
                <a:spcPts val="1200"/>
              </a:spcAft>
              <a:buFont typeface="Wingdings 2" pitchFamily="18" charset="2"/>
              <a:buNone/>
            </a:pPr>
            <a:r>
              <a:rPr lang="en-TT" sz="2400" b="1" i="1" smtClean="0"/>
              <a:t>Declaration</a:t>
            </a:r>
            <a:r>
              <a:rPr lang="en-TT" sz="2400" smtClean="0"/>
              <a:t>	:  Brief description of algorithm and variables 		   used.  i.e. A statement of purpose as well as 		the initialization of variables</a:t>
            </a:r>
          </a:p>
          <a:p>
            <a:pPr>
              <a:spcAft>
                <a:spcPts val="1200"/>
              </a:spcAft>
              <a:buFont typeface="Wingdings 2" pitchFamily="18" charset="2"/>
              <a:buNone/>
            </a:pPr>
            <a:r>
              <a:rPr lang="en-TT" sz="2400" b="1" i="1" smtClean="0"/>
              <a:t>Body</a:t>
            </a:r>
            <a:r>
              <a:rPr lang="en-TT" sz="2400" smtClean="0"/>
              <a:t>		:  Sequence of steps</a:t>
            </a:r>
          </a:p>
          <a:p>
            <a:pPr>
              <a:spcAft>
                <a:spcPts val="1200"/>
              </a:spcAft>
              <a:buFont typeface="Wingdings 2" pitchFamily="18" charset="2"/>
              <a:buNone/>
            </a:pPr>
            <a:r>
              <a:rPr lang="en-TT" sz="2400" b="1" i="1" smtClean="0"/>
              <a:t>Terminator</a:t>
            </a:r>
            <a:r>
              <a:rPr lang="en-TT" sz="2400" smtClean="0"/>
              <a:t>	:  An end statement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par>
                                <p:cTn id="8" presetID="24" presetClass="entr" presetSubtype="0" fill="hold" grpId="0"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 to="" calcmode="lin" valueType="num">
                                      <p:cBhvr>
                                        <p:cTn id="10" dur="1" fill="hold"/>
                                        <p:tgtEl>
                                          <p:spTgt spid="3">
                                            <p:txEl>
                                              <p:pRg st="2" end="2"/>
                                            </p:txEl>
                                          </p:spTgt>
                                        </p:tgtEl>
                                        <p:attrNameLst>
                                          <p:attrName/>
                                        </p:attrNameLst>
                                      </p:cBhvr>
                                    </p:anim>
                                  </p:childTnLst>
                                </p:cTn>
                              </p:par>
                            </p:childTnLst>
                          </p:cTn>
                        </p:par>
                      </p:childTnLst>
                    </p:cTn>
                  </p:par>
                  <p:par>
                    <p:cTn id="11" fill="hold">
                      <p:stCondLst>
                        <p:cond delay="indefinite"/>
                      </p:stCondLst>
                      <p:childTnLst>
                        <p:par>
                          <p:cTn id="12" fill="hold">
                            <p:stCondLst>
                              <p:cond delay="0"/>
                            </p:stCondLst>
                            <p:childTnLst>
                              <p:par>
                                <p:cTn id="13" presetID="24"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to="" calcmode="lin" valueType="num">
                                      <p:cBhvr>
                                        <p:cTn id="15" dur="1" fill="hold"/>
                                        <p:tgtEl>
                                          <p:spTgt spid="3">
                                            <p:txEl>
                                              <p:pRg st="3" end="3"/>
                                            </p:txEl>
                                          </p:spTgt>
                                        </p:tgtEl>
                                        <p:attrNameLst>
                                          <p:attrName/>
                                        </p:attrNameLst>
                                      </p:cBhvr>
                                    </p:anim>
                                  </p:childTnLst>
                                </p:cTn>
                              </p:par>
                            </p:childTnLst>
                          </p:cTn>
                        </p:par>
                      </p:childTnLst>
                    </p:cTn>
                  </p:par>
                  <p:par>
                    <p:cTn id="16" fill="hold">
                      <p:stCondLst>
                        <p:cond delay="indefinite"/>
                      </p:stCondLst>
                      <p:childTnLst>
                        <p:par>
                          <p:cTn id="17" fill="hold">
                            <p:stCondLst>
                              <p:cond delay="0"/>
                            </p:stCondLst>
                            <p:childTnLst>
                              <p:par>
                                <p:cTn id="18" presetID="24" presetClass="entr" presetSubtype="0" fill="hold" grpId="0" nodeType="clickEffect">
                                  <p:stCondLst>
                                    <p:cond delay="0"/>
                                  </p:stCondLst>
                                  <p:childTnLst>
                                    <p:set>
                                      <p:cBhvr>
                                        <p:cTn id="19" dur="1" fill="hold">
                                          <p:stCondLst>
                                            <p:cond delay="0"/>
                                          </p:stCondLst>
                                        </p:cTn>
                                        <p:tgtEl>
                                          <p:spTgt spid="3">
                                            <p:txEl>
                                              <p:pRg st="4" end="4"/>
                                            </p:txEl>
                                          </p:spTgt>
                                        </p:tgtEl>
                                        <p:attrNameLst>
                                          <p:attrName>style.visibility</p:attrName>
                                        </p:attrNameLst>
                                      </p:cBhvr>
                                      <p:to>
                                        <p:strVal val="visible"/>
                                      </p:to>
                                    </p:set>
                                    <p:anim to="" calcmode="lin" valueType="num">
                                      <p:cBhvr>
                                        <p:cTn id="20" dur="1" fill="hold"/>
                                        <p:tgtEl>
                                          <p:spTgt spid="3">
                                            <p:txEl>
                                              <p:pRg st="4" end="4"/>
                                            </p:txEl>
                                          </p:spTgt>
                                        </p:tgtEl>
                                        <p:attrNameLst>
                                          <p:attrName/>
                                        </p:attrNameLst>
                                      </p:cBhvr>
                                    </p:anim>
                                  </p:childTnLst>
                                </p:cTn>
                              </p:par>
                            </p:childTnLst>
                          </p:cTn>
                        </p:par>
                      </p:childTnLst>
                    </p:cTn>
                  </p:par>
                  <p:par>
                    <p:cTn id="21" fill="hold">
                      <p:stCondLst>
                        <p:cond delay="indefinite"/>
                      </p:stCondLst>
                      <p:childTnLst>
                        <p:par>
                          <p:cTn id="22" fill="hold">
                            <p:stCondLst>
                              <p:cond delay="0"/>
                            </p:stCondLst>
                            <p:childTnLst>
                              <p:par>
                                <p:cTn id="23" presetID="24" presetClass="entr" presetSubtype="0" fill="hold" grpId="0"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to="" calcmode="lin" valueType="num">
                                      <p:cBhvr>
                                        <p:cTn id="25" dur="1" fill="hold"/>
                                        <p:tgtEl>
                                          <p:spTgt spid="3">
                                            <p:txEl>
                                              <p:pRg st="5" end="5"/>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866775"/>
          </a:xfrm>
        </p:spPr>
        <p:txBody>
          <a:bodyPr>
            <a:normAutofit fontScale="90000"/>
          </a:bodyPr>
          <a:lstStyle/>
          <a:p>
            <a:pPr algn="ctr" fontAlgn="auto">
              <a:spcAft>
                <a:spcPts val="0"/>
              </a:spcAft>
              <a:defRPr/>
            </a:pPr>
            <a:r>
              <a:rPr lang="en-TT" sz="5400" b="1" dirty="0" smtClean="0">
                <a:latin typeface="Arial Black" pitchFamily="34" charset="0"/>
              </a:rPr>
              <a:t> </a:t>
            </a:r>
            <a:r>
              <a:rPr lang="en-TT" sz="3100" b="1" dirty="0" smtClean="0">
                <a:latin typeface="Arial Black" pitchFamily="34" charset="0"/>
              </a:rPr>
              <a:t>ALGORITHMIC STRUCTURE</a:t>
            </a:r>
            <a:endParaRPr lang="en-TT" sz="3100" dirty="0"/>
          </a:p>
        </p:txBody>
      </p:sp>
      <p:sp>
        <p:nvSpPr>
          <p:cNvPr id="43011" name="Content Placeholder 2"/>
          <p:cNvSpPr>
            <a:spLocks noGrp="1"/>
          </p:cNvSpPr>
          <p:nvPr>
            <p:ph idx="1"/>
          </p:nvPr>
        </p:nvSpPr>
        <p:spPr/>
        <p:txBody>
          <a:bodyPr/>
          <a:lstStyle/>
          <a:p>
            <a:pPr>
              <a:buFont typeface="Wingdings 2" pitchFamily="18" charset="2"/>
              <a:buNone/>
            </a:pPr>
            <a:r>
              <a:rPr lang="en-TT" smtClean="0"/>
              <a:t>Problem:</a:t>
            </a:r>
          </a:p>
          <a:p>
            <a:pPr>
              <a:buFont typeface="Wingdings 2" pitchFamily="18" charset="2"/>
              <a:buNone/>
            </a:pPr>
            <a:r>
              <a:rPr lang="en-TT" smtClean="0"/>
              <a:t>	Write an algorithm that prompts a student to enter his/her name and age, accepts the name and age and then display a welcoming message on the screen such as “hello Michael! You are 16 years old!”</a:t>
            </a:r>
          </a:p>
          <a:p>
            <a:pPr>
              <a:buFont typeface="Wingdings 2" pitchFamily="18" charset="2"/>
              <a:buNone/>
            </a:pPr>
            <a:endParaRPr lang="en-TT" smtClean="0"/>
          </a:p>
          <a:p>
            <a:pPr>
              <a:buFont typeface="Wingdings 2" pitchFamily="18" charset="2"/>
              <a:buNone/>
            </a:pPr>
            <a:r>
              <a:rPr lang="en-TT" smtClean="0"/>
              <a:t> 	Write the algorithm identifying the header, declaration, body and terminator.</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a:xfrm>
            <a:off x="457200" y="704850"/>
            <a:ext cx="8229600" cy="723900"/>
          </a:xfrm>
        </p:spPr>
        <p:txBody>
          <a:bodyPr/>
          <a:lstStyle/>
          <a:p>
            <a:pPr algn="ctr"/>
            <a:r>
              <a:rPr lang="en-TT" sz="2800" b="1" smtClean="0">
                <a:latin typeface="Arial Black" pitchFamily="34" charset="0"/>
              </a:rPr>
              <a:t>ALGORITHMIC STRUCTURE</a:t>
            </a:r>
            <a:endParaRPr lang="en-TT" sz="2800" smtClean="0"/>
          </a:p>
        </p:txBody>
      </p:sp>
      <p:sp>
        <p:nvSpPr>
          <p:cNvPr id="3" name="Content Placeholder 2"/>
          <p:cNvSpPr>
            <a:spLocks noGrp="1"/>
          </p:cNvSpPr>
          <p:nvPr>
            <p:ph idx="1"/>
          </p:nvPr>
        </p:nvSpPr>
        <p:spPr>
          <a:xfrm>
            <a:off x="428625" y="1785938"/>
            <a:ext cx="8229600" cy="4389437"/>
          </a:xfrm>
        </p:spPr>
        <p:txBody>
          <a:bodyPr>
            <a:normAutofit fontScale="92500" lnSpcReduction="10000"/>
          </a:bodyPr>
          <a:lstStyle/>
          <a:p>
            <a:pPr marL="640080" lvl="1" indent="-246888" fontAlgn="auto">
              <a:spcAft>
                <a:spcPts val="0"/>
              </a:spcAft>
              <a:buFont typeface="Wingdings 2"/>
              <a:buNone/>
              <a:defRPr/>
            </a:pPr>
            <a:r>
              <a:rPr lang="en-TT" dirty="0" smtClean="0"/>
              <a:t>Algorithm Student data   			{Header}</a:t>
            </a:r>
          </a:p>
          <a:p>
            <a:pPr marL="640080" lvl="1" indent="-246888" fontAlgn="auto">
              <a:spcAft>
                <a:spcPts val="0"/>
              </a:spcAft>
              <a:buFont typeface="Wingdings 2"/>
              <a:buNone/>
              <a:defRPr/>
            </a:pPr>
            <a:r>
              <a:rPr lang="en-TT" dirty="0" smtClean="0"/>
              <a:t>This algorithm displays a student’s </a:t>
            </a:r>
          </a:p>
          <a:p>
            <a:pPr marL="640080" lvl="1" indent="-246888" fontAlgn="auto">
              <a:spcAft>
                <a:spcPts val="0"/>
              </a:spcAft>
              <a:buFont typeface="Wingdings 2"/>
              <a:buNone/>
              <a:defRPr/>
            </a:pPr>
            <a:r>
              <a:rPr lang="en-TT" dirty="0" smtClean="0"/>
              <a:t>name and age on the screen.  		{declaration}</a:t>
            </a:r>
          </a:p>
          <a:p>
            <a:pPr marL="640080" lvl="1" indent="-246888" fontAlgn="auto">
              <a:spcAft>
                <a:spcPts val="0"/>
              </a:spcAft>
              <a:buFont typeface="Wingdings 2"/>
              <a:buNone/>
              <a:defRPr/>
            </a:pPr>
            <a:r>
              <a:rPr lang="en-TT" dirty="0" smtClean="0"/>
              <a:t>Start</a:t>
            </a:r>
          </a:p>
          <a:p>
            <a:pPr marL="640080" lvl="1" indent="-246888" fontAlgn="auto">
              <a:spcAft>
                <a:spcPts val="0"/>
              </a:spcAft>
              <a:buFont typeface="Wingdings 2"/>
              <a:buNone/>
              <a:defRPr/>
            </a:pPr>
            <a:r>
              <a:rPr lang="en-TT" dirty="0" smtClean="0"/>
              <a:t>Display “Enter your name:”</a:t>
            </a:r>
          </a:p>
          <a:p>
            <a:pPr marL="640080" lvl="1" indent="-246888" fontAlgn="auto">
              <a:spcAft>
                <a:spcPts val="0"/>
              </a:spcAft>
              <a:buFont typeface="Wingdings 2"/>
              <a:buNone/>
              <a:defRPr/>
            </a:pPr>
            <a:r>
              <a:rPr lang="en-TT" dirty="0" smtClean="0"/>
              <a:t>Accept Name</a:t>
            </a:r>
          </a:p>
          <a:p>
            <a:pPr marL="640080" lvl="1" indent="-246888" fontAlgn="auto">
              <a:spcAft>
                <a:spcPts val="0"/>
              </a:spcAft>
              <a:buFont typeface="Wingdings 2"/>
              <a:buNone/>
              <a:defRPr/>
            </a:pPr>
            <a:r>
              <a:rPr lang="en-TT" dirty="0" smtClean="0"/>
              <a:t>Display “Enter your age:”</a:t>
            </a:r>
          </a:p>
          <a:p>
            <a:pPr marL="640080" lvl="1" indent="-246888" fontAlgn="auto">
              <a:spcAft>
                <a:spcPts val="0"/>
              </a:spcAft>
              <a:buFont typeface="Wingdings 2"/>
              <a:buNone/>
              <a:defRPr/>
            </a:pPr>
            <a:r>
              <a:rPr lang="en-TT" dirty="0" smtClean="0"/>
              <a:t>Accept Age</a:t>
            </a:r>
          </a:p>
          <a:p>
            <a:pPr marL="640080" lvl="1" indent="-246888" fontAlgn="auto">
              <a:spcAft>
                <a:spcPts val="0"/>
              </a:spcAft>
              <a:buFont typeface="Wingdings 2"/>
              <a:buNone/>
              <a:defRPr/>
            </a:pPr>
            <a:r>
              <a:rPr lang="en-TT" dirty="0" smtClean="0"/>
              <a:t>Display “Hello”, Name</a:t>
            </a:r>
          </a:p>
          <a:p>
            <a:pPr marL="640080" lvl="1" indent="-246888" fontAlgn="auto">
              <a:spcAft>
                <a:spcPts val="0"/>
              </a:spcAft>
              <a:buFont typeface="Wingdings 2"/>
              <a:buNone/>
              <a:defRPr/>
            </a:pPr>
            <a:r>
              <a:rPr lang="en-TT" dirty="0" smtClean="0"/>
              <a:t>Display “You are”, Age, “years old”</a:t>
            </a:r>
          </a:p>
          <a:p>
            <a:pPr marL="640080" lvl="1" indent="-246888" fontAlgn="auto">
              <a:spcAft>
                <a:spcPts val="0"/>
              </a:spcAft>
              <a:buFont typeface="Wingdings 2"/>
              <a:buNone/>
              <a:defRPr/>
            </a:pPr>
            <a:r>
              <a:rPr lang="en-TT" dirty="0" smtClean="0"/>
              <a:t>Stop					{Terminator}</a:t>
            </a:r>
          </a:p>
          <a:p>
            <a:pPr marL="640080" lvl="1" indent="-246888" fontAlgn="auto">
              <a:spcAft>
                <a:spcPts val="0"/>
              </a:spcAft>
              <a:buFont typeface="Wingdings 2"/>
              <a:buNone/>
              <a:defRPr/>
            </a:pPr>
            <a:endParaRPr lang="en-TT" dirty="0" smtClean="0"/>
          </a:p>
          <a:p>
            <a:pPr marL="640080" lvl="1" indent="-246888" fontAlgn="auto">
              <a:spcAft>
                <a:spcPts val="0"/>
              </a:spcAft>
              <a:buFont typeface="Wingdings 2"/>
              <a:buNone/>
              <a:defRPr/>
            </a:pPr>
            <a:endParaRPr lang="en-TT" dirty="0" smtClean="0"/>
          </a:p>
          <a:p>
            <a:pPr marL="640080" lvl="1" indent="-246888" fontAlgn="auto">
              <a:spcAft>
                <a:spcPts val="0"/>
              </a:spcAft>
              <a:buFont typeface="Wingdings 2"/>
              <a:buNone/>
              <a:defRPr/>
            </a:pPr>
            <a:endParaRPr lang="en-TT" dirty="0" smtClean="0"/>
          </a:p>
          <a:p>
            <a:pPr marL="640080" lvl="1" indent="-246888" fontAlgn="auto">
              <a:spcAft>
                <a:spcPts val="0"/>
              </a:spcAft>
              <a:buFont typeface="Wingdings 2"/>
              <a:buNone/>
              <a:defRPr/>
            </a:pPr>
            <a:endParaRPr lang="en-TT" dirty="0" smtClean="0"/>
          </a:p>
          <a:p>
            <a:pPr marL="640080" lvl="1" indent="-246888" fontAlgn="auto">
              <a:spcAft>
                <a:spcPts val="0"/>
              </a:spcAft>
              <a:buFont typeface="Wingdings 2"/>
              <a:buNone/>
              <a:defRPr/>
            </a:pPr>
            <a:endParaRPr lang="en-TT" dirty="0" smtClean="0"/>
          </a:p>
          <a:p>
            <a:pPr marL="640080" lvl="1" indent="-246888" fontAlgn="auto">
              <a:spcAft>
                <a:spcPts val="0"/>
              </a:spcAft>
              <a:buFont typeface="Wingdings 2"/>
              <a:buNone/>
              <a:defRPr/>
            </a:pPr>
            <a:endParaRPr lang="en-TT" dirty="0"/>
          </a:p>
        </p:txBody>
      </p:sp>
      <p:sp>
        <p:nvSpPr>
          <p:cNvPr id="4" name="Right Brace 3"/>
          <p:cNvSpPr/>
          <p:nvPr/>
        </p:nvSpPr>
        <p:spPr>
          <a:xfrm>
            <a:off x="5500688" y="3143250"/>
            <a:ext cx="714375" cy="2357438"/>
          </a:xfrm>
          <a:prstGeom prst="rightBrace">
            <a:avLst/>
          </a:prstGeom>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TT"/>
          </a:p>
        </p:txBody>
      </p:sp>
      <p:sp>
        <p:nvSpPr>
          <p:cNvPr id="44037" name="TextBox 4"/>
          <p:cNvSpPr txBox="1">
            <a:spLocks noChangeArrowheads="1"/>
          </p:cNvSpPr>
          <p:nvPr/>
        </p:nvSpPr>
        <p:spPr bwMode="auto">
          <a:xfrm>
            <a:off x="6286500" y="4071938"/>
            <a:ext cx="1214438" cy="461962"/>
          </a:xfrm>
          <a:prstGeom prst="rect">
            <a:avLst/>
          </a:prstGeom>
          <a:noFill/>
          <a:ln w="9525">
            <a:noFill/>
            <a:miter lim="800000"/>
            <a:headEnd/>
            <a:tailEnd/>
          </a:ln>
        </p:spPr>
        <p:txBody>
          <a:bodyPr>
            <a:spAutoFit/>
          </a:bodyPr>
          <a:lstStyle/>
          <a:p>
            <a:r>
              <a:rPr lang="en-TT" sz="2400">
                <a:latin typeface="Constantia" pitchFamily="18" charset="0"/>
              </a:rPr>
              <a:t>{Body}</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457200" y="704850"/>
            <a:ext cx="8229600" cy="652463"/>
          </a:xfrm>
        </p:spPr>
        <p:txBody>
          <a:bodyPr/>
          <a:lstStyle/>
          <a:p>
            <a:pPr algn="ctr"/>
            <a:r>
              <a:rPr lang="en-US" sz="2400" smtClean="0">
                <a:latin typeface="Arial Black" pitchFamily="34" charset="0"/>
                <a:ea typeface="Times New Roman" pitchFamily="18" charset="0"/>
                <a:cs typeface="Arial" charset="0"/>
              </a:rPr>
              <a:t>INTRODUCTION</a:t>
            </a:r>
            <a:endParaRPr lang="en-TT" sz="2400" smtClean="0">
              <a:ea typeface="Times New Roman" pitchFamily="18" charset="0"/>
              <a:cs typeface="Arial" charset="0"/>
            </a:endParaRPr>
          </a:p>
        </p:txBody>
      </p:sp>
      <p:sp>
        <p:nvSpPr>
          <p:cNvPr id="3" name="Content Placeholder 2"/>
          <p:cNvSpPr>
            <a:spLocks noGrp="1"/>
          </p:cNvSpPr>
          <p:nvPr>
            <p:ph idx="1"/>
          </p:nvPr>
        </p:nvSpPr>
        <p:spPr/>
        <p:txBody>
          <a:bodyPr/>
          <a:lstStyle/>
          <a:p>
            <a:pPr>
              <a:spcAft>
                <a:spcPts val="1200"/>
              </a:spcAft>
            </a:pPr>
            <a:r>
              <a:rPr lang="en-TT" smtClean="0"/>
              <a:t>Giving precise, unambiguous instructions is not inherent in human nature</a:t>
            </a:r>
          </a:p>
          <a:p>
            <a:pPr>
              <a:spcAft>
                <a:spcPts val="1200"/>
              </a:spcAft>
            </a:pPr>
            <a:r>
              <a:rPr lang="en-TT" smtClean="0"/>
              <a:t>Consider the following:  Proceed a mile or so down the road until you reach the roundabout.  Turn left at the roundabout and follow the road until you reach a green house on the right hand side.  The Post office is about the 3</a:t>
            </a:r>
            <a:r>
              <a:rPr lang="en-TT" baseline="30000" smtClean="0"/>
              <a:t>rd</a:t>
            </a:r>
            <a:r>
              <a:rPr lang="en-TT" smtClean="0"/>
              <a:t> or 4</a:t>
            </a:r>
            <a:r>
              <a:rPr lang="en-TT" baseline="30000" smtClean="0"/>
              <a:t>th</a:t>
            </a:r>
            <a:r>
              <a:rPr lang="en-TT" smtClean="0"/>
              <a:t> building on the right after the green house.  You can’t miss it!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to="" calcmode="lin" valueType="num">
                                      <p:cBhvr>
                                        <p:cTn id="12" dur="1" fill="hold"/>
                                        <p:tgtEl>
                                          <p:spTgt spid="3">
                                            <p:txEl>
                                              <p:pRg st="1" end="1"/>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p:cNvSpPr>
            <a:spLocks noGrp="1"/>
          </p:cNvSpPr>
          <p:nvPr>
            <p:ph type="title"/>
          </p:nvPr>
        </p:nvSpPr>
        <p:spPr>
          <a:xfrm>
            <a:off x="457200" y="704850"/>
            <a:ext cx="8229600" cy="795338"/>
          </a:xfrm>
        </p:spPr>
        <p:txBody>
          <a:bodyPr/>
          <a:lstStyle/>
          <a:p>
            <a:pPr algn="ctr"/>
            <a:r>
              <a:rPr lang="en-TT" sz="3600" b="1" smtClean="0"/>
              <a:t>FLOWCHARTS VERSUS PSEUDOCODE</a:t>
            </a:r>
          </a:p>
        </p:txBody>
      </p:sp>
      <p:sp>
        <p:nvSpPr>
          <p:cNvPr id="45059" name="Content Placeholder 2"/>
          <p:cNvSpPr>
            <a:spLocks noGrp="1"/>
          </p:cNvSpPr>
          <p:nvPr>
            <p:ph idx="1"/>
          </p:nvPr>
        </p:nvSpPr>
        <p:spPr/>
        <p:txBody>
          <a:bodyPr/>
          <a:lstStyle/>
          <a:p>
            <a:pPr>
              <a:spcAft>
                <a:spcPts val="1200"/>
              </a:spcAft>
            </a:pPr>
            <a:r>
              <a:rPr lang="en-TT" smtClean="0"/>
              <a:t>Pseudocode is more concise, closely resembles programming language</a:t>
            </a:r>
          </a:p>
          <a:p>
            <a:pPr>
              <a:spcAft>
                <a:spcPts val="1200"/>
              </a:spcAft>
            </a:pPr>
            <a:r>
              <a:rPr lang="en-TT" smtClean="0"/>
              <a:t>Flowchart gives good view of the structure and flow of the logic</a:t>
            </a:r>
          </a:p>
          <a:p>
            <a:pPr>
              <a:spcAft>
                <a:spcPts val="1200"/>
              </a:spcAft>
            </a:pPr>
            <a:r>
              <a:rPr lang="en-TT" smtClean="0"/>
              <a:t>Beginners tend to follow the logic easier when using flowcharts rather than pseudocode</a:t>
            </a:r>
          </a:p>
          <a:p>
            <a:pPr>
              <a:spcAft>
                <a:spcPts val="1200"/>
              </a:spcAft>
            </a:pPr>
            <a:r>
              <a:rPr lang="en-TT" smtClean="0"/>
              <a:t>Longer, more complex solutions are better represented using pseudocode.</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title"/>
          </p:nvPr>
        </p:nvSpPr>
        <p:spPr>
          <a:xfrm>
            <a:off x="457200" y="571500"/>
            <a:ext cx="8229600" cy="785813"/>
          </a:xfrm>
        </p:spPr>
        <p:txBody>
          <a:bodyPr/>
          <a:lstStyle/>
          <a:p>
            <a:pPr algn="ctr"/>
            <a:r>
              <a:rPr lang="en-TT" sz="3600" b="1" smtClean="0"/>
              <a:t>FLOWCHARTS VERSUS PSEUDOCODE</a:t>
            </a:r>
            <a:endParaRPr lang="en-TT" sz="3600" smtClean="0"/>
          </a:p>
        </p:txBody>
      </p:sp>
      <p:sp>
        <p:nvSpPr>
          <p:cNvPr id="46083" name="Content Placeholder 2"/>
          <p:cNvSpPr>
            <a:spLocks noGrp="1"/>
          </p:cNvSpPr>
          <p:nvPr>
            <p:ph idx="1"/>
          </p:nvPr>
        </p:nvSpPr>
        <p:spPr>
          <a:xfrm>
            <a:off x="457200" y="1571625"/>
            <a:ext cx="8229600" cy="4752975"/>
          </a:xfrm>
        </p:spPr>
        <p:txBody>
          <a:bodyPr/>
          <a:lstStyle/>
          <a:p>
            <a:pPr>
              <a:spcAft>
                <a:spcPts val="1200"/>
              </a:spcAft>
            </a:pPr>
            <a:r>
              <a:rPr lang="en-TT" sz="2400" smtClean="0"/>
              <a:t>Usage is a matter of preference for experienced programmers</a:t>
            </a:r>
          </a:p>
          <a:p>
            <a:pPr>
              <a:spcAft>
                <a:spcPts val="1200"/>
              </a:spcAft>
            </a:pPr>
            <a:r>
              <a:rPr lang="en-TT" sz="2400" u="sng" smtClean="0"/>
              <a:t>Students should be asked to use both flowcharts as well as pseudocode to represent algorithms</a:t>
            </a:r>
          </a:p>
          <a:p>
            <a:pPr>
              <a:spcAft>
                <a:spcPts val="1200"/>
              </a:spcAft>
            </a:pPr>
            <a:r>
              <a:rPr lang="en-TT" sz="2400" smtClean="0"/>
              <a:t>Flowcharts must use special geometrical objects that designate the basic steps of a program:</a:t>
            </a:r>
          </a:p>
          <a:p>
            <a:pPr>
              <a:spcAft>
                <a:spcPts val="1200"/>
              </a:spcAft>
            </a:pPr>
            <a:endParaRPr lang="en-TT" sz="2400" smtClean="0"/>
          </a:p>
        </p:txBody>
      </p:sp>
      <p:sp>
        <p:nvSpPr>
          <p:cNvPr id="4" name="Parallelogram 3"/>
          <p:cNvSpPr/>
          <p:nvPr/>
        </p:nvSpPr>
        <p:spPr>
          <a:xfrm>
            <a:off x="857250" y="4572000"/>
            <a:ext cx="1071563" cy="571500"/>
          </a:xfrm>
          <a:prstGeom prst="parallelogram">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TT"/>
          </a:p>
        </p:txBody>
      </p:sp>
      <p:sp>
        <p:nvSpPr>
          <p:cNvPr id="5" name="Rectangle 4"/>
          <p:cNvSpPr/>
          <p:nvPr/>
        </p:nvSpPr>
        <p:spPr>
          <a:xfrm>
            <a:off x="2643188" y="4572000"/>
            <a:ext cx="1143000" cy="5715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TT"/>
          </a:p>
        </p:txBody>
      </p:sp>
      <p:sp>
        <p:nvSpPr>
          <p:cNvPr id="6" name="Diamond 5"/>
          <p:cNvSpPr/>
          <p:nvPr/>
        </p:nvSpPr>
        <p:spPr>
          <a:xfrm>
            <a:off x="4572000" y="4500563"/>
            <a:ext cx="1143000" cy="642937"/>
          </a:xfrm>
          <a:prstGeom prst="diamond">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TT"/>
          </a:p>
        </p:txBody>
      </p:sp>
      <p:sp>
        <p:nvSpPr>
          <p:cNvPr id="8" name="Oval 7"/>
          <p:cNvSpPr/>
          <p:nvPr/>
        </p:nvSpPr>
        <p:spPr>
          <a:xfrm>
            <a:off x="6572250" y="4429125"/>
            <a:ext cx="1428750" cy="5715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TT"/>
          </a:p>
        </p:txBody>
      </p:sp>
      <p:sp>
        <p:nvSpPr>
          <p:cNvPr id="46088" name="TextBox 8"/>
          <p:cNvSpPr txBox="1">
            <a:spLocks noChangeArrowheads="1"/>
          </p:cNvSpPr>
          <p:nvPr/>
        </p:nvSpPr>
        <p:spPr bwMode="auto">
          <a:xfrm>
            <a:off x="642938" y="5429250"/>
            <a:ext cx="1643062" cy="369888"/>
          </a:xfrm>
          <a:prstGeom prst="rect">
            <a:avLst/>
          </a:prstGeom>
          <a:noFill/>
          <a:ln w="9525">
            <a:noFill/>
            <a:miter lim="800000"/>
            <a:headEnd/>
            <a:tailEnd/>
          </a:ln>
        </p:spPr>
        <p:txBody>
          <a:bodyPr>
            <a:spAutoFit/>
          </a:bodyPr>
          <a:lstStyle/>
          <a:p>
            <a:r>
              <a:rPr lang="en-TT">
                <a:latin typeface="Constantia" pitchFamily="18" charset="0"/>
              </a:rPr>
              <a:t>Input/Output</a:t>
            </a:r>
          </a:p>
        </p:txBody>
      </p:sp>
      <p:sp>
        <p:nvSpPr>
          <p:cNvPr id="46089" name="TextBox 9"/>
          <p:cNvSpPr txBox="1">
            <a:spLocks noChangeArrowheads="1"/>
          </p:cNvSpPr>
          <p:nvPr/>
        </p:nvSpPr>
        <p:spPr bwMode="auto">
          <a:xfrm>
            <a:off x="2571750" y="5357813"/>
            <a:ext cx="1428750" cy="646112"/>
          </a:xfrm>
          <a:prstGeom prst="rect">
            <a:avLst/>
          </a:prstGeom>
          <a:noFill/>
          <a:ln w="9525">
            <a:noFill/>
            <a:miter lim="800000"/>
            <a:headEnd/>
            <a:tailEnd/>
          </a:ln>
        </p:spPr>
        <p:txBody>
          <a:bodyPr>
            <a:spAutoFit/>
          </a:bodyPr>
          <a:lstStyle/>
          <a:p>
            <a:r>
              <a:rPr lang="en-TT">
                <a:latin typeface="Constantia" pitchFamily="18" charset="0"/>
              </a:rPr>
              <a:t>Processing/ Assignment</a:t>
            </a:r>
          </a:p>
        </p:txBody>
      </p:sp>
      <p:sp>
        <p:nvSpPr>
          <p:cNvPr id="46090" name="TextBox 10"/>
          <p:cNvSpPr txBox="1">
            <a:spLocks noChangeArrowheads="1"/>
          </p:cNvSpPr>
          <p:nvPr/>
        </p:nvSpPr>
        <p:spPr bwMode="auto">
          <a:xfrm>
            <a:off x="4572000" y="5429250"/>
            <a:ext cx="1214438" cy="369888"/>
          </a:xfrm>
          <a:prstGeom prst="rect">
            <a:avLst/>
          </a:prstGeom>
          <a:noFill/>
          <a:ln w="9525">
            <a:noFill/>
            <a:miter lim="800000"/>
            <a:headEnd/>
            <a:tailEnd/>
          </a:ln>
        </p:spPr>
        <p:txBody>
          <a:bodyPr>
            <a:spAutoFit/>
          </a:bodyPr>
          <a:lstStyle/>
          <a:p>
            <a:r>
              <a:rPr lang="en-TT">
                <a:latin typeface="Constantia" pitchFamily="18" charset="0"/>
              </a:rPr>
              <a:t>Decision</a:t>
            </a:r>
          </a:p>
        </p:txBody>
      </p:sp>
      <p:sp>
        <p:nvSpPr>
          <p:cNvPr id="46091" name="TextBox 11"/>
          <p:cNvSpPr txBox="1">
            <a:spLocks noChangeArrowheads="1"/>
          </p:cNvSpPr>
          <p:nvPr/>
        </p:nvSpPr>
        <p:spPr bwMode="auto">
          <a:xfrm>
            <a:off x="6715125" y="5357813"/>
            <a:ext cx="1428750" cy="369887"/>
          </a:xfrm>
          <a:prstGeom prst="rect">
            <a:avLst/>
          </a:prstGeom>
          <a:noFill/>
          <a:ln w="9525">
            <a:noFill/>
            <a:miter lim="800000"/>
            <a:headEnd/>
            <a:tailEnd/>
          </a:ln>
        </p:spPr>
        <p:txBody>
          <a:bodyPr>
            <a:spAutoFit/>
          </a:bodyPr>
          <a:lstStyle/>
          <a:p>
            <a:r>
              <a:rPr lang="en-TT">
                <a:latin typeface="Constantia" pitchFamily="18" charset="0"/>
              </a:rPr>
              <a:t>Start/ Stop</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4"/>
          <p:cNvSpPr>
            <a:spLocks noGrp="1"/>
          </p:cNvSpPr>
          <p:nvPr>
            <p:ph type="title"/>
          </p:nvPr>
        </p:nvSpPr>
        <p:spPr>
          <a:xfrm>
            <a:off x="500063" y="428625"/>
            <a:ext cx="8229600" cy="857250"/>
          </a:xfrm>
        </p:spPr>
        <p:txBody>
          <a:bodyPr/>
          <a:lstStyle/>
          <a:p>
            <a:pPr algn="ctr"/>
            <a:r>
              <a:rPr lang="en-TT" sz="3200" b="1" smtClean="0"/>
              <a:t>PSEUDOCODE AND FLOWCHART</a:t>
            </a:r>
          </a:p>
        </p:txBody>
      </p:sp>
      <p:sp>
        <p:nvSpPr>
          <p:cNvPr id="47107" name="Content Placeholder 2"/>
          <p:cNvSpPr>
            <a:spLocks noGrp="1"/>
          </p:cNvSpPr>
          <p:nvPr>
            <p:ph idx="1"/>
          </p:nvPr>
        </p:nvSpPr>
        <p:spPr>
          <a:xfrm>
            <a:off x="457200" y="1571625"/>
            <a:ext cx="8229600" cy="4752975"/>
          </a:xfrm>
        </p:spPr>
        <p:txBody>
          <a:bodyPr/>
          <a:lstStyle/>
          <a:p>
            <a:r>
              <a:rPr lang="en-TT" sz="2400" smtClean="0"/>
              <a:t>Start</a:t>
            </a:r>
          </a:p>
          <a:p>
            <a:r>
              <a:rPr lang="en-TT" sz="2400" smtClean="0"/>
              <a:t>Get num1, num2, num3</a:t>
            </a:r>
          </a:p>
          <a:p>
            <a:r>
              <a:rPr lang="en-TT" sz="2400" smtClean="0"/>
              <a:t>Average    </a:t>
            </a:r>
            <a:r>
              <a:rPr lang="en-TT" sz="2200" smtClean="0"/>
              <a:t>(num1 + num2 + num3)/3</a:t>
            </a:r>
          </a:p>
          <a:p>
            <a:r>
              <a:rPr lang="en-TT" sz="2400" smtClean="0"/>
              <a:t>Print Average</a:t>
            </a:r>
          </a:p>
          <a:p>
            <a:r>
              <a:rPr lang="en-TT" sz="2400" smtClean="0"/>
              <a:t>Stop</a:t>
            </a:r>
          </a:p>
          <a:p>
            <a:pPr>
              <a:buFont typeface="Wingdings 2" pitchFamily="18" charset="2"/>
              <a:buNone/>
            </a:pPr>
            <a:endParaRPr lang="en-TT" smtClean="0"/>
          </a:p>
        </p:txBody>
      </p:sp>
      <p:cxnSp>
        <p:nvCxnSpPr>
          <p:cNvPr id="8" name="Straight Arrow Connector 7"/>
          <p:cNvCxnSpPr/>
          <p:nvPr/>
        </p:nvCxnSpPr>
        <p:spPr>
          <a:xfrm rot="10800000">
            <a:off x="1857375" y="2714625"/>
            <a:ext cx="214313"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1" name="Oval 10"/>
          <p:cNvSpPr/>
          <p:nvPr/>
        </p:nvSpPr>
        <p:spPr>
          <a:xfrm>
            <a:off x="6643688" y="1714500"/>
            <a:ext cx="1214437" cy="5715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normAutofit/>
          </a:bodyPr>
          <a:lstStyle/>
          <a:p>
            <a:pPr algn="ctr" fontAlgn="auto">
              <a:spcBef>
                <a:spcPts val="0"/>
              </a:spcBef>
              <a:spcAft>
                <a:spcPts val="0"/>
              </a:spcAft>
              <a:defRPr/>
            </a:pPr>
            <a:r>
              <a:rPr lang="en-TT" dirty="0">
                <a:solidFill>
                  <a:schemeClr val="tx1"/>
                </a:solidFill>
              </a:rPr>
              <a:t>Start</a:t>
            </a:r>
          </a:p>
        </p:txBody>
      </p:sp>
      <p:sp>
        <p:nvSpPr>
          <p:cNvPr id="12" name="Parallelogram 11"/>
          <p:cNvSpPr/>
          <p:nvPr/>
        </p:nvSpPr>
        <p:spPr>
          <a:xfrm>
            <a:off x="6429375" y="2500313"/>
            <a:ext cx="1643063" cy="857250"/>
          </a:xfrm>
          <a:prstGeom prst="parallelogram">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TT" sz="1400" dirty="0">
                <a:solidFill>
                  <a:schemeClr val="tx1"/>
                </a:solidFill>
              </a:rPr>
              <a:t>Read num1, num2, num3</a:t>
            </a:r>
          </a:p>
        </p:txBody>
      </p:sp>
      <p:sp>
        <p:nvSpPr>
          <p:cNvPr id="13" name="Rectangle 12"/>
          <p:cNvSpPr/>
          <p:nvPr/>
        </p:nvSpPr>
        <p:spPr>
          <a:xfrm>
            <a:off x="5929313" y="3714750"/>
            <a:ext cx="2786062" cy="64293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TT" dirty="0">
                <a:solidFill>
                  <a:schemeClr val="tx1"/>
                </a:solidFill>
              </a:rPr>
              <a:t>Average  (num1+num2+num3)/3</a:t>
            </a:r>
          </a:p>
        </p:txBody>
      </p:sp>
      <p:sp>
        <p:nvSpPr>
          <p:cNvPr id="17" name="Parallelogram 16"/>
          <p:cNvSpPr/>
          <p:nvPr/>
        </p:nvSpPr>
        <p:spPr>
          <a:xfrm>
            <a:off x="6429375" y="4714875"/>
            <a:ext cx="1643063" cy="857250"/>
          </a:xfrm>
          <a:prstGeom prst="parallelogram">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TT" sz="1600" dirty="0">
                <a:solidFill>
                  <a:schemeClr val="tx1"/>
                </a:solidFill>
              </a:rPr>
              <a:t>Print Average</a:t>
            </a:r>
          </a:p>
        </p:txBody>
      </p:sp>
      <p:sp>
        <p:nvSpPr>
          <p:cNvPr id="18" name="Oval 17"/>
          <p:cNvSpPr/>
          <p:nvPr/>
        </p:nvSpPr>
        <p:spPr>
          <a:xfrm>
            <a:off x="6643688" y="5857875"/>
            <a:ext cx="1214437" cy="5715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normAutofit/>
          </a:bodyPr>
          <a:lstStyle/>
          <a:p>
            <a:pPr algn="ctr" fontAlgn="auto">
              <a:spcBef>
                <a:spcPts val="0"/>
              </a:spcBef>
              <a:spcAft>
                <a:spcPts val="0"/>
              </a:spcAft>
              <a:defRPr/>
            </a:pPr>
            <a:r>
              <a:rPr lang="en-TT" dirty="0">
                <a:solidFill>
                  <a:schemeClr val="tx1"/>
                </a:solidFill>
              </a:rPr>
              <a:t>Stop</a:t>
            </a:r>
          </a:p>
        </p:txBody>
      </p:sp>
      <p:cxnSp>
        <p:nvCxnSpPr>
          <p:cNvPr id="20" name="Straight Arrow Connector 19"/>
          <p:cNvCxnSpPr>
            <a:stCxn id="11" idx="4"/>
            <a:endCxn id="12" idx="0"/>
          </p:cNvCxnSpPr>
          <p:nvPr/>
        </p:nvCxnSpPr>
        <p:spPr>
          <a:xfrm rot="5400000">
            <a:off x="7143750" y="2392363"/>
            <a:ext cx="214313" cy="158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a:stCxn id="12" idx="3"/>
          </p:cNvCxnSpPr>
          <p:nvPr/>
        </p:nvCxnSpPr>
        <p:spPr>
          <a:xfrm rot="5400000">
            <a:off x="6965156" y="3536157"/>
            <a:ext cx="358775"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p:nvPr/>
        </p:nvCxnSpPr>
        <p:spPr>
          <a:xfrm rot="5400000">
            <a:off x="7001669" y="4501356"/>
            <a:ext cx="28575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a:stCxn id="17" idx="4"/>
            <a:endCxn id="18" idx="0"/>
          </p:cNvCxnSpPr>
          <p:nvPr/>
        </p:nvCxnSpPr>
        <p:spPr>
          <a:xfrm rot="5400000">
            <a:off x="7108032" y="5715794"/>
            <a:ext cx="285750" cy="158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rot="10800000">
            <a:off x="7786688" y="3929063"/>
            <a:ext cx="214312" cy="158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a:xfrm>
            <a:off x="457200" y="704850"/>
            <a:ext cx="8229600" cy="723900"/>
          </a:xfrm>
        </p:spPr>
        <p:txBody>
          <a:bodyPr/>
          <a:lstStyle/>
          <a:p>
            <a:pPr algn="ctr"/>
            <a:r>
              <a:rPr lang="en-TT" sz="2800" b="1" smtClean="0">
                <a:latin typeface="Arial Black" pitchFamily="34" charset="0"/>
              </a:rPr>
              <a:t>SELECTION STRUCTURES</a:t>
            </a:r>
            <a:endParaRPr lang="en-TT" sz="2800" smtClean="0"/>
          </a:p>
        </p:txBody>
      </p:sp>
      <p:sp>
        <p:nvSpPr>
          <p:cNvPr id="48131" name="Content Placeholder 2"/>
          <p:cNvSpPr>
            <a:spLocks noGrp="1"/>
          </p:cNvSpPr>
          <p:nvPr>
            <p:ph idx="1"/>
          </p:nvPr>
        </p:nvSpPr>
        <p:spPr>
          <a:xfrm>
            <a:off x="457200" y="1714500"/>
            <a:ext cx="8229600" cy="4610100"/>
          </a:xfrm>
        </p:spPr>
        <p:txBody>
          <a:bodyPr/>
          <a:lstStyle/>
          <a:p>
            <a:pPr>
              <a:buFont typeface="Wingdings 2" pitchFamily="18" charset="2"/>
              <a:buNone/>
            </a:pPr>
            <a:r>
              <a:rPr lang="en-US" sz="2400" b="1" smtClean="0"/>
              <a:t>Selection (decision)</a:t>
            </a:r>
            <a:endParaRPr lang="en-TT" sz="2400" smtClean="0"/>
          </a:p>
          <a:p>
            <a:pPr>
              <a:buFont typeface="Wingdings 2" pitchFamily="18" charset="2"/>
              <a:buNone/>
            </a:pPr>
            <a:r>
              <a:rPr lang="en-US" sz="2400" smtClean="0"/>
              <a:t>The</a:t>
            </a:r>
            <a:r>
              <a:rPr lang="en-US" sz="2400" b="1" smtClean="0"/>
              <a:t> IF…THEN   </a:t>
            </a:r>
            <a:r>
              <a:rPr lang="en-US" sz="2400" smtClean="0"/>
              <a:t>selection statement</a:t>
            </a:r>
          </a:p>
          <a:p>
            <a:pPr>
              <a:buFont typeface="Wingdings 2" pitchFamily="18" charset="2"/>
              <a:buNone/>
            </a:pPr>
            <a:endParaRPr lang="en-TT" sz="2400" smtClean="0"/>
          </a:p>
          <a:p>
            <a:pPr>
              <a:buFont typeface="Wingdings 2" pitchFamily="18" charset="2"/>
              <a:buNone/>
            </a:pPr>
            <a:r>
              <a:rPr lang="en-TT" sz="2400" u="sng" smtClean="0"/>
              <a:t>Syntax:</a:t>
            </a:r>
          </a:p>
          <a:p>
            <a:pPr>
              <a:buFont typeface="Wingdings 2" pitchFamily="18" charset="2"/>
              <a:buNone/>
            </a:pPr>
            <a:r>
              <a:rPr lang="en-TT" sz="2400" smtClean="0"/>
              <a:t> </a:t>
            </a:r>
            <a:r>
              <a:rPr lang="en-TT" sz="2400" b="1" i="1" smtClean="0"/>
              <a:t>IF</a:t>
            </a:r>
            <a:r>
              <a:rPr lang="en-TT" sz="2400" smtClean="0"/>
              <a:t> (expression)</a:t>
            </a:r>
            <a:r>
              <a:rPr lang="en-TT" sz="2400" b="1" i="1" smtClean="0"/>
              <a:t> THEN</a:t>
            </a:r>
            <a:endParaRPr lang="en-TT" sz="2400" smtClean="0"/>
          </a:p>
          <a:p>
            <a:pPr>
              <a:buFont typeface="Wingdings 2" pitchFamily="18" charset="2"/>
              <a:buNone/>
            </a:pPr>
            <a:r>
              <a:rPr lang="en-TT" sz="2400" smtClean="0"/>
              <a:t>		{Statement (s)}	Execute this statement if logical 				expression is TRUE</a:t>
            </a:r>
          </a:p>
          <a:p>
            <a:pPr>
              <a:buFont typeface="Wingdings 2" pitchFamily="18" charset="2"/>
              <a:buNone/>
            </a:pPr>
            <a:r>
              <a:rPr lang="en-TT" sz="2400" smtClean="0"/>
              <a:t> </a:t>
            </a:r>
          </a:p>
          <a:p>
            <a:pPr>
              <a:buFont typeface="Wingdings 2" pitchFamily="18" charset="2"/>
              <a:buNone/>
            </a:pPr>
            <a:r>
              <a:rPr lang="en-TT" sz="2400" smtClean="0"/>
              <a:t>This construct is used when no action needs to be performed if the expression returns false. </a:t>
            </a: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3"/>
          <p:cNvSpPr>
            <a:spLocks noGrp="1"/>
          </p:cNvSpPr>
          <p:nvPr>
            <p:ph type="title"/>
          </p:nvPr>
        </p:nvSpPr>
        <p:spPr>
          <a:xfrm>
            <a:off x="457200" y="704850"/>
            <a:ext cx="8229600" cy="723900"/>
          </a:xfrm>
        </p:spPr>
        <p:txBody>
          <a:bodyPr/>
          <a:lstStyle/>
          <a:p>
            <a:pPr algn="ctr"/>
            <a:r>
              <a:rPr lang="en-TT" sz="2800" b="1" smtClean="0">
                <a:latin typeface="Arial Black" pitchFamily="34" charset="0"/>
              </a:rPr>
              <a:t>SELECTION STRUCTURES</a:t>
            </a:r>
            <a:endParaRPr lang="en-TT" sz="2800" smtClean="0"/>
          </a:p>
        </p:txBody>
      </p:sp>
      <p:sp>
        <p:nvSpPr>
          <p:cNvPr id="49155" name="Content Placeholder 4"/>
          <p:cNvSpPr>
            <a:spLocks noGrp="1"/>
          </p:cNvSpPr>
          <p:nvPr>
            <p:ph sz="half" idx="1"/>
          </p:nvPr>
        </p:nvSpPr>
        <p:spPr>
          <a:xfrm>
            <a:off x="457200" y="1920875"/>
            <a:ext cx="4038600" cy="4433888"/>
          </a:xfrm>
        </p:spPr>
        <p:txBody>
          <a:bodyPr/>
          <a:lstStyle/>
          <a:p>
            <a:pPr>
              <a:buFont typeface="Wingdings 2" pitchFamily="18" charset="2"/>
              <a:buNone/>
            </a:pPr>
            <a:endParaRPr lang="en-TT" sz="2400" smtClean="0"/>
          </a:p>
          <a:p>
            <a:pPr>
              <a:buFont typeface="Wingdings 2" pitchFamily="18" charset="2"/>
              <a:buNone/>
            </a:pPr>
            <a:r>
              <a:rPr lang="en-TT" sz="2400" smtClean="0"/>
              <a:t>Get Mark</a:t>
            </a:r>
          </a:p>
          <a:p>
            <a:pPr>
              <a:buFont typeface="Wingdings 2" pitchFamily="18" charset="2"/>
              <a:buNone/>
            </a:pPr>
            <a:r>
              <a:rPr lang="en-TT" sz="2400" smtClean="0"/>
              <a:t>IF Mark &gt;= 50 THEN</a:t>
            </a:r>
          </a:p>
          <a:p>
            <a:pPr>
              <a:buFont typeface="Wingdings 2" pitchFamily="18" charset="2"/>
              <a:buNone/>
            </a:pPr>
            <a:r>
              <a:rPr lang="en-TT" sz="2400" smtClean="0"/>
              <a:t>Print “Well done”</a:t>
            </a:r>
          </a:p>
          <a:p>
            <a:pPr>
              <a:buFont typeface="Wingdings 2" pitchFamily="18" charset="2"/>
              <a:buNone/>
            </a:pPr>
            <a:r>
              <a:rPr lang="en-TT" sz="2400" smtClean="0"/>
              <a:t>Stop</a:t>
            </a:r>
            <a:r>
              <a:rPr lang="en-TT" smtClean="0"/>
              <a:t> </a:t>
            </a:r>
          </a:p>
          <a:p>
            <a:endParaRPr lang="en-TT" smtClean="0"/>
          </a:p>
        </p:txBody>
      </p:sp>
      <p:sp>
        <p:nvSpPr>
          <p:cNvPr id="49156" name="Content Placeholder 5"/>
          <p:cNvSpPr>
            <a:spLocks noGrp="1"/>
          </p:cNvSpPr>
          <p:nvPr>
            <p:ph sz="half" idx="2"/>
          </p:nvPr>
        </p:nvSpPr>
        <p:spPr>
          <a:xfrm>
            <a:off x="4648200" y="2286000"/>
            <a:ext cx="4038600" cy="4068763"/>
          </a:xfrm>
        </p:spPr>
        <p:txBody>
          <a:bodyPr/>
          <a:lstStyle/>
          <a:p>
            <a:pPr>
              <a:buFont typeface="Wingdings 2" pitchFamily="18" charset="2"/>
              <a:buNone/>
            </a:pPr>
            <a:r>
              <a:rPr lang="en-TT" sz="2400" smtClean="0"/>
              <a:t>	This requires only that the expression “Well done” be printed should the student score 50 marks or more.</a:t>
            </a:r>
          </a:p>
          <a:p>
            <a:pPr>
              <a:buFont typeface="Wingdings 2" pitchFamily="18" charset="2"/>
              <a:buNone/>
            </a:pPr>
            <a:r>
              <a:rPr lang="en-TT" sz="2400" smtClean="0"/>
              <a:t> </a:t>
            </a:r>
          </a:p>
          <a:p>
            <a:pPr>
              <a:buFont typeface="Wingdings 2" pitchFamily="18" charset="2"/>
              <a:buNone/>
            </a:pPr>
            <a:r>
              <a:rPr lang="en-TT" sz="2400" smtClean="0"/>
              <a:t>	No action is intended should the mark be less than 50</a:t>
            </a:r>
          </a:p>
          <a:p>
            <a:endParaRPr lang="en-TT" smtClean="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4"/>
          <p:cNvSpPr>
            <a:spLocks noGrp="1"/>
          </p:cNvSpPr>
          <p:nvPr>
            <p:ph type="title"/>
          </p:nvPr>
        </p:nvSpPr>
        <p:spPr>
          <a:xfrm>
            <a:off x="457200" y="704850"/>
            <a:ext cx="8229600" cy="581025"/>
          </a:xfrm>
        </p:spPr>
        <p:txBody>
          <a:bodyPr/>
          <a:lstStyle/>
          <a:p>
            <a:pPr algn="ctr"/>
            <a:r>
              <a:rPr lang="en-TT" sz="2800" b="1" smtClean="0">
                <a:latin typeface="Arial Black" pitchFamily="34" charset="0"/>
              </a:rPr>
              <a:t>SELECTION STRUCTURES</a:t>
            </a:r>
            <a:endParaRPr lang="en-TT" sz="2800" smtClean="0"/>
          </a:p>
        </p:txBody>
      </p:sp>
      <p:sp>
        <p:nvSpPr>
          <p:cNvPr id="6" name="Content Placeholder 5"/>
          <p:cNvSpPr>
            <a:spLocks noGrp="1"/>
          </p:cNvSpPr>
          <p:nvPr>
            <p:ph idx="1"/>
          </p:nvPr>
        </p:nvSpPr>
        <p:spPr>
          <a:xfrm>
            <a:off x="457200" y="1571625"/>
            <a:ext cx="8229600" cy="4752975"/>
          </a:xfrm>
        </p:spPr>
        <p:txBody>
          <a:bodyPr/>
          <a:lstStyle/>
          <a:p>
            <a:r>
              <a:rPr lang="en-TT" sz="2400" b="1" smtClean="0"/>
              <a:t>IF … THEN … ELSE</a:t>
            </a:r>
            <a:r>
              <a:rPr lang="en-TT" sz="2400" smtClean="0"/>
              <a:t> construct syntax:</a:t>
            </a:r>
          </a:p>
          <a:p>
            <a:pPr>
              <a:buFont typeface="Wingdings 2" pitchFamily="18" charset="2"/>
              <a:buNone/>
            </a:pPr>
            <a:r>
              <a:rPr lang="en-TT" sz="2400" smtClean="0"/>
              <a:t> </a:t>
            </a:r>
          </a:p>
          <a:p>
            <a:r>
              <a:rPr lang="en-TT" sz="2400" b="1" i="1" smtClean="0"/>
              <a:t>IF</a:t>
            </a:r>
            <a:r>
              <a:rPr lang="en-TT" sz="2400" smtClean="0"/>
              <a:t> (expression) </a:t>
            </a:r>
            <a:r>
              <a:rPr lang="en-TT" sz="2400" b="1" i="1" smtClean="0"/>
              <a:t>THEN</a:t>
            </a:r>
            <a:endParaRPr lang="en-TT" sz="2400" smtClean="0"/>
          </a:p>
          <a:p>
            <a:pPr>
              <a:buFont typeface="Wingdings 2" pitchFamily="18" charset="2"/>
              <a:buNone/>
            </a:pPr>
            <a:r>
              <a:rPr lang="en-TT" sz="2400" smtClean="0"/>
              <a:t>		{Statements}	executed only if condition is </a:t>
            </a:r>
            <a:r>
              <a:rPr lang="en-TT" sz="2400" u="sng" smtClean="0"/>
              <a:t>TRUE</a:t>
            </a:r>
          </a:p>
          <a:p>
            <a:pPr>
              <a:buFont typeface="Wingdings 2" pitchFamily="18" charset="2"/>
              <a:buNone/>
            </a:pPr>
            <a:r>
              <a:rPr lang="en-TT" sz="2400" b="1" i="1" smtClean="0"/>
              <a:t>	ELSE</a:t>
            </a:r>
            <a:endParaRPr lang="en-TT" sz="2400" smtClean="0"/>
          </a:p>
          <a:p>
            <a:pPr>
              <a:buFont typeface="Wingdings 2" pitchFamily="18" charset="2"/>
              <a:buNone/>
            </a:pPr>
            <a:r>
              <a:rPr lang="en-TT" sz="2400" smtClean="0"/>
              <a:t>		{Statements}	executed only if condition is F</a:t>
            </a:r>
            <a:r>
              <a:rPr lang="en-TT" sz="2400" u="sng" smtClean="0"/>
              <a:t>ALSE</a:t>
            </a:r>
          </a:p>
          <a:p>
            <a:pPr>
              <a:buFont typeface="Wingdings 2" pitchFamily="18" charset="2"/>
              <a:buNone/>
            </a:pPr>
            <a:r>
              <a:rPr lang="en-TT" sz="2400" b="1" i="1" smtClean="0"/>
              <a:t>   ENDIF</a:t>
            </a:r>
            <a:endParaRPr lang="en-TT" sz="2400" smtClean="0"/>
          </a:p>
          <a:p>
            <a:pPr>
              <a:buFont typeface="Wingdings 2" pitchFamily="18" charset="2"/>
              <a:buNone/>
            </a:pPr>
            <a:r>
              <a:rPr lang="en-TT" sz="2400" smtClean="0"/>
              <a:t> </a:t>
            </a:r>
          </a:p>
          <a:p>
            <a:r>
              <a:rPr lang="en-TT" sz="2400" smtClean="0"/>
              <a:t>Only </a:t>
            </a:r>
            <a:r>
              <a:rPr lang="en-TT" sz="2400" b="1" smtClean="0"/>
              <a:t>one</a:t>
            </a:r>
            <a:r>
              <a:rPr lang="en-TT" sz="2400" smtClean="0"/>
              <a:t> group of statements could be executed each time the program is executed.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to="" calcmode="lin" valueType="num">
                                      <p:cBhvr>
                                        <p:cTn id="7" dur="1" fill="hold"/>
                                        <p:tgtEl>
                                          <p:spTgt spid="6">
                                            <p:txEl>
                                              <p:pRg st="0" end="0"/>
                                            </p:txEl>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6">
                                            <p:txEl>
                                              <p:pRg st="2" end="2"/>
                                            </p:txEl>
                                          </p:spTgt>
                                        </p:tgtEl>
                                        <p:attrNameLst>
                                          <p:attrName>style.visibility</p:attrName>
                                        </p:attrNameLst>
                                      </p:cBhvr>
                                      <p:to>
                                        <p:strVal val="visible"/>
                                      </p:to>
                                    </p:set>
                                    <p:anim to="" calcmode="lin" valueType="num">
                                      <p:cBhvr>
                                        <p:cTn id="12" dur="1" fill="hold"/>
                                        <p:tgtEl>
                                          <p:spTgt spid="6">
                                            <p:txEl>
                                              <p:pRg st="2" end="2"/>
                                            </p:txEl>
                                          </p:spTgt>
                                        </p:tgtEl>
                                        <p:attrNameLst>
                                          <p:attrName/>
                                        </p:attrNameLst>
                                      </p:cBhvr>
                                    </p:anim>
                                  </p:childTnLst>
                                </p:cTn>
                              </p:par>
                              <p:par>
                                <p:cTn id="13" presetID="24" presetClass="entr" presetSubtype="0" fill="hold" grpId="0" nodeType="withEffect">
                                  <p:stCondLst>
                                    <p:cond delay="0"/>
                                  </p:stCondLst>
                                  <p:childTnLst>
                                    <p:set>
                                      <p:cBhvr>
                                        <p:cTn id="14" dur="1" fill="hold">
                                          <p:stCondLst>
                                            <p:cond delay="0"/>
                                          </p:stCondLst>
                                        </p:cTn>
                                        <p:tgtEl>
                                          <p:spTgt spid="6">
                                            <p:txEl>
                                              <p:pRg st="3" end="3"/>
                                            </p:txEl>
                                          </p:spTgt>
                                        </p:tgtEl>
                                        <p:attrNameLst>
                                          <p:attrName>style.visibility</p:attrName>
                                        </p:attrNameLst>
                                      </p:cBhvr>
                                      <p:to>
                                        <p:strVal val="visible"/>
                                      </p:to>
                                    </p:set>
                                    <p:anim to="" calcmode="lin" valueType="num">
                                      <p:cBhvr>
                                        <p:cTn id="15" dur="1" fill="hold"/>
                                        <p:tgtEl>
                                          <p:spTgt spid="6">
                                            <p:txEl>
                                              <p:pRg st="3" end="3"/>
                                            </p:txEl>
                                          </p:spTgt>
                                        </p:tgtEl>
                                        <p:attrNameLst>
                                          <p:attrName/>
                                        </p:attrNameLst>
                                      </p:cBhvr>
                                    </p:anim>
                                  </p:childTnLst>
                                </p:cTn>
                              </p:par>
                              <p:par>
                                <p:cTn id="16" presetID="24" presetClass="entr" presetSubtype="0" fill="hold" grpId="0" nodeType="withEffect">
                                  <p:stCondLst>
                                    <p:cond delay="0"/>
                                  </p:stCondLst>
                                  <p:childTnLst>
                                    <p:set>
                                      <p:cBhvr>
                                        <p:cTn id="17" dur="1" fill="hold">
                                          <p:stCondLst>
                                            <p:cond delay="0"/>
                                          </p:stCondLst>
                                        </p:cTn>
                                        <p:tgtEl>
                                          <p:spTgt spid="6">
                                            <p:txEl>
                                              <p:pRg st="4" end="4"/>
                                            </p:txEl>
                                          </p:spTgt>
                                        </p:tgtEl>
                                        <p:attrNameLst>
                                          <p:attrName>style.visibility</p:attrName>
                                        </p:attrNameLst>
                                      </p:cBhvr>
                                      <p:to>
                                        <p:strVal val="visible"/>
                                      </p:to>
                                    </p:set>
                                    <p:anim to="" calcmode="lin" valueType="num">
                                      <p:cBhvr>
                                        <p:cTn id="18" dur="1" fill="hold"/>
                                        <p:tgtEl>
                                          <p:spTgt spid="6">
                                            <p:txEl>
                                              <p:pRg st="4" end="4"/>
                                            </p:txEl>
                                          </p:spTgt>
                                        </p:tgtEl>
                                        <p:attrNameLst>
                                          <p:attrName/>
                                        </p:attrNameLst>
                                      </p:cBhvr>
                                    </p:anim>
                                  </p:childTnLst>
                                </p:cTn>
                              </p:par>
                              <p:par>
                                <p:cTn id="19" presetID="24" presetClass="entr" presetSubtype="0" fill="hold" grpId="0" nodeType="withEffect">
                                  <p:stCondLst>
                                    <p:cond delay="0"/>
                                  </p:stCondLst>
                                  <p:childTnLst>
                                    <p:set>
                                      <p:cBhvr>
                                        <p:cTn id="20" dur="1" fill="hold">
                                          <p:stCondLst>
                                            <p:cond delay="0"/>
                                          </p:stCondLst>
                                        </p:cTn>
                                        <p:tgtEl>
                                          <p:spTgt spid="6">
                                            <p:txEl>
                                              <p:pRg st="5" end="5"/>
                                            </p:txEl>
                                          </p:spTgt>
                                        </p:tgtEl>
                                        <p:attrNameLst>
                                          <p:attrName>style.visibility</p:attrName>
                                        </p:attrNameLst>
                                      </p:cBhvr>
                                      <p:to>
                                        <p:strVal val="visible"/>
                                      </p:to>
                                    </p:set>
                                    <p:anim to="" calcmode="lin" valueType="num">
                                      <p:cBhvr>
                                        <p:cTn id="21" dur="1" fill="hold"/>
                                        <p:tgtEl>
                                          <p:spTgt spid="6">
                                            <p:txEl>
                                              <p:pRg st="5" end="5"/>
                                            </p:txEl>
                                          </p:spTgt>
                                        </p:tgtEl>
                                        <p:attrNameLst>
                                          <p:attrName/>
                                        </p:attrNameLst>
                                      </p:cBhvr>
                                    </p:anim>
                                  </p:childTnLst>
                                </p:cTn>
                              </p:par>
                              <p:par>
                                <p:cTn id="22" presetID="24" presetClass="entr" presetSubtype="0" fill="hold" grpId="0" nodeType="withEffect">
                                  <p:stCondLst>
                                    <p:cond delay="0"/>
                                  </p:stCondLst>
                                  <p:childTnLst>
                                    <p:set>
                                      <p:cBhvr>
                                        <p:cTn id="23" dur="1" fill="hold">
                                          <p:stCondLst>
                                            <p:cond delay="0"/>
                                          </p:stCondLst>
                                        </p:cTn>
                                        <p:tgtEl>
                                          <p:spTgt spid="6">
                                            <p:txEl>
                                              <p:pRg st="6" end="6"/>
                                            </p:txEl>
                                          </p:spTgt>
                                        </p:tgtEl>
                                        <p:attrNameLst>
                                          <p:attrName>style.visibility</p:attrName>
                                        </p:attrNameLst>
                                      </p:cBhvr>
                                      <p:to>
                                        <p:strVal val="visible"/>
                                      </p:to>
                                    </p:set>
                                    <p:anim to="" calcmode="lin" valueType="num">
                                      <p:cBhvr>
                                        <p:cTn id="24" dur="1" fill="hold"/>
                                        <p:tgtEl>
                                          <p:spTgt spid="6">
                                            <p:txEl>
                                              <p:pRg st="6" end="6"/>
                                            </p:txEl>
                                          </p:spTgt>
                                        </p:tgtEl>
                                        <p:attrNameLst>
                                          <p:attrName/>
                                        </p:attrNameLst>
                                      </p:cBhvr>
                                    </p:anim>
                                  </p:childTnLst>
                                </p:cTn>
                              </p:par>
                            </p:childTnLst>
                          </p:cTn>
                        </p:par>
                      </p:childTnLst>
                    </p:cTn>
                  </p:par>
                  <p:par>
                    <p:cTn id="25" fill="hold">
                      <p:stCondLst>
                        <p:cond delay="indefinite"/>
                      </p:stCondLst>
                      <p:childTnLst>
                        <p:par>
                          <p:cTn id="26" fill="hold">
                            <p:stCondLst>
                              <p:cond delay="0"/>
                            </p:stCondLst>
                            <p:childTnLst>
                              <p:par>
                                <p:cTn id="27" presetID="24" presetClass="entr" presetSubtype="0" fill="hold" grpId="0" nodeType="clickEffect">
                                  <p:stCondLst>
                                    <p:cond delay="0"/>
                                  </p:stCondLst>
                                  <p:childTnLst>
                                    <p:set>
                                      <p:cBhvr>
                                        <p:cTn id="28" dur="1" fill="hold">
                                          <p:stCondLst>
                                            <p:cond delay="0"/>
                                          </p:stCondLst>
                                        </p:cTn>
                                        <p:tgtEl>
                                          <p:spTgt spid="6">
                                            <p:txEl>
                                              <p:pRg st="8" end="8"/>
                                            </p:txEl>
                                          </p:spTgt>
                                        </p:tgtEl>
                                        <p:attrNameLst>
                                          <p:attrName>style.visibility</p:attrName>
                                        </p:attrNameLst>
                                      </p:cBhvr>
                                      <p:to>
                                        <p:strVal val="visible"/>
                                      </p:to>
                                    </p:set>
                                    <p:anim to="" calcmode="lin" valueType="num">
                                      <p:cBhvr>
                                        <p:cTn id="29" dur="1" fill="hold"/>
                                        <p:tgtEl>
                                          <p:spTgt spid="6">
                                            <p:txEl>
                                              <p:pRg st="8" end="8"/>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itle 3"/>
          <p:cNvSpPr>
            <a:spLocks noGrp="1"/>
          </p:cNvSpPr>
          <p:nvPr>
            <p:ph type="title"/>
          </p:nvPr>
        </p:nvSpPr>
        <p:spPr>
          <a:xfrm>
            <a:off x="457200" y="704850"/>
            <a:ext cx="8229600" cy="652463"/>
          </a:xfrm>
        </p:spPr>
        <p:txBody>
          <a:bodyPr/>
          <a:lstStyle/>
          <a:p>
            <a:pPr algn="ctr"/>
            <a:r>
              <a:rPr lang="en-TT" sz="2800" b="1" smtClean="0">
                <a:latin typeface="Arial Black" pitchFamily="34" charset="0"/>
              </a:rPr>
              <a:t>SELECTION STRUCTURES</a:t>
            </a:r>
            <a:endParaRPr lang="en-TT" sz="2800" smtClean="0"/>
          </a:p>
        </p:txBody>
      </p:sp>
      <p:sp>
        <p:nvSpPr>
          <p:cNvPr id="51203" name="Content Placeholder 4"/>
          <p:cNvSpPr>
            <a:spLocks noGrp="1"/>
          </p:cNvSpPr>
          <p:nvPr>
            <p:ph sz="half" idx="1"/>
          </p:nvPr>
        </p:nvSpPr>
        <p:spPr>
          <a:xfrm>
            <a:off x="457200" y="1920875"/>
            <a:ext cx="4038600" cy="4433888"/>
          </a:xfrm>
        </p:spPr>
        <p:txBody>
          <a:bodyPr/>
          <a:lstStyle/>
          <a:p>
            <a:pPr>
              <a:buFont typeface="Wingdings 2" pitchFamily="18" charset="2"/>
              <a:buNone/>
            </a:pPr>
            <a:r>
              <a:rPr lang="en-TT" sz="2400" smtClean="0"/>
              <a:t>Get Mark</a:t>
            </a:r>
          </a:p>
          <a:p>
            <a:pPr>
              <a:buFont typeface="Wingdings 2" pitchFamily="18" charset="2"/>
              <a:buNone/>
            </a:pPr>
            <a:r>
              <a:rPr lang="en-TT" sz="2400" smtClean="0"/>
              <a:t>IF Mark &gt;= 50 THEN</a:t>
            </a:r>
          </a:p>
          <a:p>
            <a:pPr>
              <a:buFont typeface="Wingdings 2" pitchFamily="18" charset="2"/>
              <a:buNone/>
            </a:pPr>
            <a:r>
              <a:rPr lang="en-TT" sz="2400" smtClean="0"/>
              <a:t>    PRINT “ Well done”</a:t>
            </a:r>
          </a:p>
          <a:p>
            <a:pPr>
              <a:buFont typeface="Wingdings 2" pitchFamily="18" charset="2"/>
              <a:buNone/>
            </a:pPr>
            <a:r>
              <a:rPr lang="en-TT" sz="2400" smtClean="0"/>
              <a:t>ELSE</a:t>
            </a:r>
          </a:p>
          <a:p>
            <a:pPr>
              <a:buFont typeface="Wingdings 2" pitchFamily="18" charset="2"/>
              <a:buNone/>
            </a:pPr>
            <a:r>
              <a:rPr lang="en-TT" sz="2400" smtClean="0"/>
              <a:t>    PRINT “Must do better”</a:t>
            </a:r>
          </a:p>
          <a:p>
            <a:pPr>
              <a:buFont typeface="Wingdings 2" pitchFamily="18" charset="2"/>
              <a:buNone/>
            </a:pPr>
            <a:r>
              <a:rPr lang="en-TT" sz="2400" smtClean="0"/>
              <a:t>ENDIF</a:t>
            </a:r>
          </a:p>
          <a:p>
            <a:pPr>
              <a:buFont typeface="Wingdings 2" pitchFamily="18" charset="2"/>
              <a:buNone/>
            </a:pPr>
            <a:r>
              <a:rPr lang="en-TT" sz="2400" smtClean="0"/>
              <a:t>Stop</a:t>
            </a:r>
          </a:p>
          <a:p>
            <a:endParaRPr lang="en-TT" smtClean="0"/>
          </a:p>
        </p:txBody>
      </p:sp>
      <p:sp>
        <p:nvSpPr>
          <p:cNvPr id="6" name="Content Placeholder 5"/>
          <p:cNvSpPr>
            <a:spLocks noGrp="1"/>
          </p:cNvSpPr>
          <p:nvPr>
            <p:ph sz="half" idx="2"/>
          </p:nvPr>
        </p:nvSpPr>
        <p:spPr>
          <a:xfrm>
            <a:off x="4648200" y="1920875"/>
            <a:ext cx="4038600" cy="4433888"/>
          </a:xfrm>
        </p:spPr>
        <p:txBody>
          <a:bodyPr/>
          <a:lstStyle/>
          <a:p>
            <a:r>
              <a:rPr lang="en-TT" sz="2400" smtClean="0"/>
              <a:t> “Well done” will be printed should the student’s mark be 50 or greater.</a:t>
            </a:r>
          </a:p>
          <a:p>
            <a:pPr>
              <a:buFont typeface="Wingdings 2" pitchFamily="18" charset="2"/>
              <a:buNone/>
            </a:pPr>
            <a:r>
              <a:rPr lang="en-TT" sz="2400" smtClean="0"/>
              <a:t> </a:t>
            </a:r>
          </a:p>
          <a:p>
            <a:r>
              <a:rPr lang="en-TT" sz="2400" smtClean="0"/>
              <a:t>If the mark is less than 50 then the statement “Must do better” would be printed.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to="" calcmode="lin" valueType="num">
                                      <p:cBhvr>
                                        <p:cTn id="7" dur="1" fill="hold"/>
                                        <p:tgtEl>
                                          <p:spTgt spid="6">
                                            <p:txEl>
                                              <p:pRg st="0" end="0"/>
                                            </p:txEl>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6">
                                            <p:txEl>
                                              <p:pRg st="2" end="2"/>
                                            </p:txEl>
                                          </p:spTgt>
                                        </p:tgtEl>
                                        <p:attrNameLst>
                                          <p:attrName>style.visibility</p:attrName>
                                        </p:attrNameLst>
                                      </p:cBhvr>
                                      <p:to>
                                        <p:strVal val="visible"/>
                                      </p:to>
                                    </p:set>
                                    <p:anim to="" calcmode="lin" valueType="num">
                                      <p:cBhvr>
                                        <p:cTn id="12" dur="1" fill="hold"/>
                                        <p:tgtEl>
                                          <p:spTgt spid="6">
                                            <p:txEl>
                                              <p:pRg st="2" end="2"/>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itle 1"/>
          <p:cNvSpPr>
            <a:spLocks noGrp="1"/>
          </p:cNvSpPr>
          <p:nvPr>
            <p:ph type="title"/>
          </p:nvPr>
        </p:nvSpPr>
        <p:spPr>
          <a:xfrm>
            <a:off x="428625" y="428625"/>
            <a:ext cx="8229600" cy="785813"/>
          </a:xfrm>
        </p:spPr>
        <p:txBody>
          <a:bodyPr/>
          <a:lstStyle/>
          <a:p>
            <a:pPr algn="ctr"/>
            <a:r>
              <a:rPr lang="en-TT" sz="2800" b="1" smtClean="0">
                <a:latin typeface="Arial Black" pitchFamily="34" charset="0"/>
              </a:rPr>
              <a:t>SELECTION STRUCTURES</a:t>
            </a:r>
            <a:endParaRPr lang="en-TT" sz="2800" smtClean="0"/>
          </a:p>
        </p:txBody>
      </p:sp>
      <p:sp>
        <p:nvSpPr>
          <p:cNvPr id="5" name="Content Placeholder 4"/>
          <p:cNvSpPr>
            <a:spLocks noGrp="1"/>
          </p:cNvSpPr>
          <p:nvPr>
            <p:ph idx="1"/>
          </p:nvPr>
        </p:nvSpPr>
        <p:spPr>
          <a:xfrm>
            <a:off x="428625" y="2000250"/>
            <a:ext cx="8229600" cy="3851275"/>
          </a:xfrm>
        </p:spPr>
        <p:txBody>
          <a:bodyPr>
            <a:normAutofit fontScale="92500" lnSpcReduction="20000"/>
          </a:bodyPr>
          <a:lstStyle/>
          <a:p>
            <a:pPr marL="274320" indent="-274320" fontAlgn="auto">
              <a:lnSpc>
                <a:spcPct val="150000"/>
              </a:lnSpc>
              <a:spcAft>
                <a:spcPts val="0"/>
              </a:spcAft>
              <a:buClr>
                <a:schemeClr val="accent3"/>
              </a:buClr>
              <a:buFont typeface="Wingdings 2"/>
              <a:buNone/>
              <a:defRPr/>
            </a:pPr>
            <a:r>
              <a:rPr lang="en-TT" sz="2400" dirty="0" smtClean="0"/>
              <a:t>	A worker in a clothing factory is paid an additional incentive according to the amount of shirts she folds.  The basic salary is $300.00 per week.  Should the worker fold 500 or more shirts per week, an additional 15%,  is added to her basic salary.  If the worker folds less than 500 shirts however, she is paid just the basic salary.  </a:t>
            </a:r>
          </a:p>
          <a:p>
            <a:pPr marL="274320" indent="-274320" fontAlgn="auto">
              <a:lnSpc>
                <a:spcPct val="150000"/>
              </a:lnSpc>
              <a:spcAft>
                <a:spcPts val="0"/>
              </a:spcAft>
              <a:buClr>
                <a:schemeClr val="accent3"/>
              </a:buClr>
              <a:buFont typeface="Wingdings 2"/>
              <a:buNone/>
              <a:defRPr/>
            </a:pPr>
            <a:r>
              <a:rPr lang="en-TT" sz="2400" dirty="0" smtClean="0"/>
              <a:t> 	Write an algorithm to determine and print the salary of the worker.</a:t>
            </a:r>
          </a:p>
          <a:p>
            <a:pPr marL="274320" indent="-274320" fontAlgn="auto">
              <a:spcAft>
                <a:spcPts val="0"/>
              </a:spcAft>
              <a:buClr>
                <a:schemeClr val="accent3"/>
              </a:buClr>
              <a:buFont typeface="Wingdings 2"/>
              <a:buChar char=""/>
              <a:defRPr/>
            </a:pPr>
            <a:endParaRPr lang="en-TT" sz="2400" dirty="0" smtClean="0"/>
          </a:p>
          <a:p>
            <a:pPr marL="274320" indent="-274320" fontAlgn="auto">
              <a:spcAft>
                <a:spcPts val="0"/>
              </a:spcAft>
              <a:buClr>
                <a:schemeClr val="accent3"/>
              </a:buClr>
              <a:buFont typeface="Wingdings 2"/>
              <a:buNone/>
              <a:defRPr/>
            </a:pPr>
            <a:endParaRPr lang="en-TT"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itle 1"/>
          <p:cNvSpPr>
            <a:spLocks noGrp="1"/>
          </p:cNvSpPr>
          <p:nvPr>
            <p:ph type="title"/>
          </p:nvPr>
        </p:nvSpPr>
        <p:spPr>
          <a:xfrm>
            <a:off x="457200" y="704850"/>
            <a:ext cx="8229600" cy="652463"/>
          </a:xfrm>
        </p:spPr>
        <p:txBody>
          <a:bodyPr/>
          <a:lstStyle/>
          <a:p>
            <a:pPr algn="ctr"/>
            <a:r>
              <a:rPr lang="en-TT" sz="2800" b="1" smtClean="0">
                <a:latin typeface="Arial Black" pitchFamily="34" charset="0"/>
              </a:rPr>
              <a:t>SELECTION STRUCTURES</a:t>
            </a:r>
            <a:endParaRPr lang="en-TT" sz="2800" smtClean="0"/>
          </a:p>
        </p:txBody>
      </p:sp>
      <p:sp>
        <p:nvSpPr>
          <p:cNvPr id="3" name="Content Placeholder 2"/>
          <p:cNvSpPr>
            <a:spLocks noGrp="1"/>
          </p:cNvSpPr>
          <p:nvPr>
            <p:ph idx="1"/>
          </p:nvPr>
        </p:nvSpPr>
        <p:spPr>
          <a:xfrm>
            <a:off x="428625" y="2071688"/>
            <a:ext cx="8229600" cy="4032250"/>
          </a:xfrm>
        </p:spPr>
        <p:txBody>
          <a:bodyPr/>
          <a:lstStyle/>
          <a:p>
            <a:pPr>
              <a:lnSpc>
                <a:spcPct val="150000"/>
              </a:lnSpc>
              <a:buFont typeface="Wingdings 2" pitchFamily="18" charset="2"/>
              <a:buNone/>
            </a:pPr>
            <a:r>
              <a:rPr lang="en-US" sz="2400" smtClean="0"/>
              <a:t>	Write an algorithm to accept any two numbers, the first a numerator and the second the denominator.  If the second is equal to zero print “Cannot divide by 0”.  Otherwise divide the first number by the second and print the answer.</a:t>
            </a:r>
          </a:p>
          <a:p>
            <a:endParaRPr lang="en-TT" sz="240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1"/>
          <p:cNvSpPr>
            <a:spLocks noGrp="1"/>
          </p:cNvSpPr>
          <p:nvPr>
            <p:ph type="title"/>
          </p:nvPr>
        </p:nvSpPr>
        <p:spPr>
          <a:xfrm>
            <a:off x="457200" y="704850"/>
            <a:ext cx="8229600" cy="795338"/>
          </a:xfrm>
        </p:spPr>
        <p:txBody>
          <a:bodyPr/>
          <a:lstStyle/>
          <a:p>
            <a:pPr algn="ctr"/>
            <a:r>
              <a:rPr lang="en-TT" sz="2800" b="1" smtClean="0">
                <a:latin typeface="Arial Black" pitchFamily="34" charset="0"/>
              </a:rPr>
              <a:t>SELECTION STRUCTURES</a:t>
            </a:r>
            <a:endParaRPr lang="en-TT" sz="2800" smtClean="0"/>
          </a:p>
        </p:txBody>
      </p:sp>
      <p:sp>
        <p:nvSpPr>
          <p:cNvPr id="3" name="Content Placeholder 2"/>
          <p:cNvSpPr>
            <a:spLocks noGrp="1"/>
          </p:cNvSpPr>
          <p:nvPr>
            <p:ph idx="1"/>
          </p:nvPr>
        </p:nvSpPr>
        <p:spPr/>
        <p:txBody>
          <a:bodyPr/>
          <a:lstStyle/>
          <a:p>
            <a:pPr>
              <a:lnSpc>
                <a:spcPct val="150000"/>
              </a:lnSpc>
              <a:buFont typeface="Wingdings 2" pitchFamily="18" charset="2"/>
              <a:buNone/>
            </a:pPr>
            <a:r>
              <a:rPr lang="en-US" sz="2400" smtClean="0"/>
              <a:t>	A teacher has realized an error in his marking of students’ scripts.  He has therefore decided to credit all students who got 55 marks and under with an additional 10 marks.  Those who got more than 55 would be credited with an additional 15 marks.  Write an algorithm to accept the mark from a student in a class. Calculate and print the student’s adjusted mark. </a:t>
            </a:r>
          </a:p>
          <a:p>
            <a:endParaRPr lang="en-TT"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4)">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3"/>
          <p:cNvSpPr>
            <a:spLocks noGrp="1"/>
          </p:cNvSpPr>
          <p:nvPr>
            <p:ph type="title"/>
          </p:nvPr>
        </p:nvSpPr>
        <p:spPr>
          <a:xfrm>
            <a:off x="457200" y="704850"/>
            <a:ext cx="8229600" cy="723900"/>
          </a:xfrm>
        </p:spPr>
        <p:txBody>
          <a:bodyPr/>
          <a:lstStyle/>
          <a:p>
            <a:pPr algn="ctr"/>
            <a:r>
              <a:rPr lang="en-US" sz="2400" smtClean="0">
                <a:latin typeface="Arial Black" pitchFamily="34" charset="0"/>
                <a:ea typeface="Times New Roman" pitchFamily="18" charset="0"/>
                <a:cs typeface="Arial" charset="0"/>
              </a:rPr>
              <a:t>INTRODUCTION</a:t>
            </a:r>
            <a:endParaRPr lang="en-TT" sz="2400" smtClean="0">
              <a:ea typeface="Times New Roman" pitchFamily="18" charset="0"/>
              <a:cs typeface="Arial" charset="0"/>
            </a:endParaRPr>
          </a:p>
        </p:txBody>
      </p:sp>
      <p:sp>
        <p:nvSpPr>
          <p:cNvPr id="5" name="Content Placeholder 4"/>
          <p:cNvSpPr>
            <a:spLocks noGrp="1"/>
          </p:cNvSpPr>
          <p:nvPr>
            <p:ph idx="1"/>
          </p:nvPr>
        </p:nvSpPr>
        <p:spPr>
          <a:xfrm>
            <a:off x="457200" y="1785938"/>
            <a:ext cx="8229600" cy="4538662"/>
          </a:xfrm>
        </p:spPr>
        <p:txBody>
          <a:bodyPr/>
          <a:lstStyle/>
          <a:p>
            <a:r>
              <a:rPr lang="en-TT" sz="2400" smtClean="0"/>
              <a:t>Problem-solving statements/ instructions should be:</a:t>
            </a:r>
          </a:p>
          <a:p>
            <a:pPr lvl="1"/>
            <a:r>
              <a:rPr lang="en-TT" smtClean="0"/>
              <a:t>Precise</a:t>
            </a:r>
          </a:p>
          <a:p>
            <a:pPr lvl="1"/>
            <a:r>
              <a:rPr lang="en-TT" smtClean="0"/>
              <a:t>Unambiguous</a:t>
            </a:r>
          </a:p>
          <a:p>
            <a:pPr lvl="1"/>
            <a:r>
              <a:rPr lang="en-TT" smtClean="0"/>
              <a:t>Must be in a logical sequence</a:t>
            </a:r>
          </a:p>
          <a:p>
            <a:pPr lvl="1"/>
            <a:r>
              <a:rPr lang="en-TT" smtClean="0"/>
              <a:t>Finite, i.e. terminate after a definite number of steps</a:t>
            </a:r>
          </a:p>
          <a:p>
            <a:pPr lvl="1">
              <a:buFont typeface="Wingdings 2" pitchFamily="18" charset="2"/>
              <a:buNone/>
            </a:pPr>
            <a:endParaRPr lang="en-TT" smtClean="0"/>
          </a:p>
          <a:p>
            <a:r>
              <a:rPr lang="en-TT" sz="2400" smtClean="0"/>
              <a:t>Teachers must ensure that students have a good grasp of what these attributes mean</a:t>
            </a:r>
          </a:p>
          <a:p>
            <a:r>
              <a:rPr lang="en-TT" sz="2400" smtClean="0"/>
              <a:t>Students should engage students in problem-solving exercises involving everyday problems they can relate to.</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to="" calcmode="lin" valueType="num">
                                      <p:cBhvr>
                                        <p:cTn id="7" dur="1" fill="hold"/>
                                        <p:tgtEl>
                                          <p:spTgt spid="5">
                                            <p:txEl>
                                              <p:pRg st="0" end="0"/>
                                            </p:txEl>
                                          </p:spTgt>
                                        </p:tgtEl>
                                        <p:attrNameLst>
                                          <p:attrName/>
                                        </p:attrNameLst>
                                      </p:cBhvr>
                                    </p:anim>
                                  </p:childTnLst>
                                </p:cTn>
                              </p:par>
                              <p:par>
                                <p:cTn id="8" presetID="24" presetClass="entr" presetSubtype="0" fill="hold" grpId="0" nodeType="withEffect">
                                  <p:stCondLst>
                                    <p:cond delay="0"/>
                                  </p:stCondLst>
                                  <p:childTnLst>
                                    <p:set>
                                      <p:cBhvr>
                                        <p:cTn id="9" dur="1" fill="hold">
                                          <p:stCondLst>
                                            <p:cond delay="0"/>
                                          </p:stCondLst>
                                        </p:cTn>
                                        <p:tgtEl>
                                          <p:spTgt spid="5">
                                            <p:txEl>
                                              <p:pRg st="1" end="1"/>
                                            </p:txEl>
                                          </p:spTgt>
                                        </p:tgtEl>
                                        <p:attrNameLst>
                                          <p:attrName>style.visibility</p:attrName>
                                        </p:attrNameLst>
                                      </p:cBhvr>
                                      <p:to>
                                        <p:strVal val="visible"/>
                                      </p:to>
                                    </p:set>
                                    <p:anim to="" calcmode="lin" valueType="num">
                                      <p:cBhvr>
                                        <p:cTn id="10" dur="1" fill="hold"/>
                                        <p:tgtEl>
                                          <p:spTgt spid="5">
                                            <p:txEl>
                                              <p:pRg st="1" end="1"/>
                                            </p:txEl>
                                          </p:spTgt>
                                        </p:tgtEl>
                                        <p:attrNameLst>
                                          <p:attrName/>
                                        </p:attrNameLst>
                                      </p:cBhvr>
                                    </p:anim>
                                  </p:childTnLst>
                                </p:cTn>
                              </p:par>
                              <p:par>
                                <p:cTn id="11" presetID="24" presetClass="entr" presetSubtype="0" fill="hold" grpId="0" nodeType="with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anim to="" calcmode="lin" valueType="num">
                                      <p:cBhvr>
                                        <p:cTn id="13" dur="1" fill="hold"/>
                                        <p:tgtEl>
                                          <p:spTgt spid="5">
                                            <p:txEl>
                                              <p:pRg st="2" end="2"/>
                                            </p:txEl>
                                          </p:spTgt>
                                        </p:tgtEl>
                                        <p:attrNameLst>
                                          <p:attrName/>
                                        </p:attrNameLst>
                                      </p:cBhvr>
                                    </p:anim>
                                  </p:childTnLst>
                                </p:cTn>
                              </p:par>
                              <p:par>
                                <p:cTn id="14" presetID="24" presetClass="entr" presetSubtype="0" fill="hold" grpId="0" nodeType="withEffect">
                                  <p:stCondLst>
                                    <p:cond delay="0"/>
                                  </p:stCondLst>
                                  <p:childTnLst>
                                    <p:set>
                                      <p:cBhvr>
                                        <p:cTn id="15" dur="1" fill="hold">
                                          <p:stCondLst>
                                            <p:cond delay="0"/>
                                          </p:stCondLst>
                                        </p:cTn>
                                        <p:tgtEl>
                                          <p:spTgt spid="5">
                                            <p:txEl>
                                              <p:pRg st="3" end="3"/>
                                            </p:txEl>
                                          </p:spTgt>
                                        </p:tgtEl>
                                        <p:attrNameLst>
                                          <p:attrName>style.visibility</p:attrName>
                                        </p:attrNameLst>
                                      </p:cBhvr>
                                      <p:to>
                                        <p:strVal val="visible"/>
                                      </p:to>
                                    </p:set>
                                    <p:anim to="" calcmode="lin" valueType="num">
                                      <p:cBhvr>
                                        <p:cTn id="16" dur="1" fill="hold"/>
                                        <p:tgtEl>
                                          <p:spTgt spid="5">
                                            <p:txEl>
                                              <p:pRg st="3" end="3"/>
                                            </p:txEl>
                                          </p:spTgt>
                                        </p:tgtEl>
                                        <p:attrNameLst>
                                          <p:attrName/>
                                        </p:attrNameLst>
                                      </p:cBhvr>
                                    </p:anim>
                                  </p:childTnLst>
                                </p:cTn>
                              </p:par>
                              <p:par>
                                <p:cTn id="17" presetID="24" presetClass="entr" presetSubtype="0" fill="hold" grpId="0" nodeType="with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anim to="" calcmode="lin" valueType="num">
                                      <p:cBhvr>
                                        <p:cTn id="19" dur="1" fill="hold"/>
                                        <p:tgtEl>
                                          <p:spTgt spid="5">
                                            <p:txEl>
                                              <p:pRg st="4" end="4"/>
                                            </p:txEl>
                                          </p:spTgt>
                                        </p:tgtEl>
                                        <p:attrNameLst>
                                          <p:attrName/>
                                        </p:attrNameLst>
                                      </p:cBhvr>
                                    </p:anim>
                                  </p:childTnLst>
                                </p:cTn>
                              </p:par>
                            </p:childTnLst>
                          </p:cTn>
                        </p:par>
                      </p:childTnLst>
                    </p:cTn>
                  </p:par>
                  <p:par>
                    <p:cTn id="20" fill="hold">
                      <p:stCondLst>
                        <p:cond delay="indefinite"/>
                      </p:stCondLst>
                      <p:childTnLst>
                        <p:par>
                          <p:cTn id="21" fill="hold">
                            <p:stCondLst>
                              <p:cond delay="0"/>
                            </p:stCondLst>
                            <p:childTnLst>
                              <p:par>
                                <p:cTn id="22" presetID="24" presetClass="entr" presetSubtype="0" fill="hold" grpId="0" nodeType="clickEffect">
                                  <p:stCondLst>
                                    <p:cond delay="0"/>
                                  </p:stCondLst>
                                  <p:childTnLst>
                                    <p:set>
                                      <p:cBhvr>
                                        <p:cTn id="23" dur="1" fill="hold">
                                          <p:stCondLst>
                                            <p:cond delay="0"/>
                                          </p:stCondLst>
                                        </p:cTn>
                                        <p:tgtEl>
                                          <p:spTgt spid="5">
                                            <p:txEl>
                                              <p:pRg st="6" end="6"/>
                                            </p:txEl>
                                          </p:spTgt>
                                        </p:tgtEl>
                                        <p:attrNameLst>
                                          <p:attrName>style.visibility</p:attrName>
                                        </p:attrNameLst>
                                      </p:cBhvr>
                                      <p:to>
                                        <p:strVal val="visible"/>
                                      </p:to>
                                    </p:set>
                                    <p:anim to="" calcmode="lin" valueType="num">
                                      <p:cBhvr>
                                        <p:cTn id="24" dur="1" fill="hold"/>
                                        <p:tgtEl>
                                          <p:spTgt spid="5">
                                            <p:txEl>
                                              <p:pRg st="6" end="6"/>
                                            </p:txEl>
                                          </p:spTgt>
                                        </p:tgtEl>
                                        <p:attrNameLst>
                                          <p:attrName/>
                                        </p:attrNameLst>
                                      </p:cBhvr>
                                    </p:anim>
                                  </p:childTnLst>
                                </p:cTn>
                              </p:par>
                            </p:childTnLst>
                          </p:cTn>
                        </p:par>
                      </p:childTnLst>
                    </p:cTn>
                  </p:par>
                  <p:par>
                    <p:cTn id="25" fill="hold">
                      <p:stCondLst>
                        <p:cond delay="indefinite"/>
                      </p:stCondLst>
                      <p:childTnLst>
                        <p:par>
                          <p:cTn id="26" fill="hold">
                            <p:stCondLst>
                              <p:cond delay="0"/>
                            </p:stCondLst>
                            <p:childTnLst>
                              <p:par>
                                <p:cTn id="27" presetID="24" presetClass="entr" presetSubtype="0" fill="hold" grpId="0" nodeType="clickEffect">
                                  <p:stCondLst>
                                    <p:cond delay="0"/>
                                  </p:stCondLst>
                                  <p:childTnLst>
                                    <p:set>
                                      <p:cBhvr>
                                        <p:cTn id="28" dur="1" fill="hold">
                                          <p:stCondLst>
                                            <p:cond delay="0"/>
                                          </p:stCondLst>
                                        </p:cTn>
                                        <p:tgtEl>
                                          <p:spTgt spid="5">
                                            <p:txEl>
                                              <p:pRg st="7" end="7"/>
                                            </p:txEl>
                                          </p:spTgt>
                                        </p:tgtEl>
                                        <p:attrNameLst>
                                          <p:attrName>style.visibility</p:attrName>
                                        </p:attrNameLst>
                                      </p:cBhvr>
                                      <p:to>
                                        <p:strVal val="visible"/>
                                      </p:to>
                                    </p:set>
                                    <p:anim to="" calcmode="lin" valueType="num">
                                      <p:cBhvr>
                                        <p:cTn id="29" dur="1" fill="hold"/>
                                        <p:tgtEl>
                                          <p:spTgt spid="5">
                                            <p:txEl>
                                              <p:pRg st="7" end="7"/>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1"/>
          <p:cNvSpPr>
            <a:spLocks noGrp="1"/>
          </p:cNvSpPr>
          <p:nvPr>
            <p:ph type="title"/>
          </p:nvPr>
        </p:nvSpPr>
        <p:spPr>
          <a:xfrm>
            <a:off x="457200" y="704850"/>
            <a:ext cx="8229600" cy="795338"/>
          </a:xfrm>
        </p:spPr>
        <p:txBody>
          <a:bodyPr/>
          <a:lstStyle/>
          <a:p>
            <a:pPr algn="ctr"/>
            <a:r>
              <a:rPr lang="en-TT" sz="2800" b="1" smtClean="0">
                <a:latin typeface="Arial Black" pitchFamily="34" charset="0"/>
              </a:rPr>
              <a:t>SELECTION STRUCTURES</a:t>
            </a:r>
            <a:endParaRPr lang="en-TT" sz="2800" smtClean="0"/>
          </a:p>
        </p:txBody>
      </p:sp>
      <p:sp>
        <p:nvSpPr>
          <p:cNvPr id="3" name="Content Placeholder 2"/>
          <p:cNvSpPr>
            <a:spLocks noGrp="1"/>
          </p:cNvSpPr>
          <p:nvPr>
            <p:ph idx="1"/>
          </p:nvPr>
        </p:nvSpPr>
        <p:spPr/>
        <p:txBody>
          <a:bodyPr/>
          <a:lstStyle/>
          <a:p>
            <a:pPr>
              <a:lnSpc>
                <a:spcPct val="150000"/>
              </a:lnSpc>
              <a:buFont typeface="Wingdings 2" pitchFamily="18" charset="2"/>
              <a:buNone/>
            </a:pPr>
            <a:r>
              <a:rPr lang="en-US" smtClean="0"/>
              <a:t>	A store offers customers a discount of 15% if the cost of  any item purchased is equal to or exceeds $200.00.   Should the cost be less than $200.00 however, then a 5% discount is applied. Write an algorithm to accept the cost of an item.  Apply the relevant discount and calculate  and print the net cost (cost – discount).</a:t>
            </a:r>
            <a:endParaRPr lang="en-TT"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edge">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Title 1"/>
          <p:cNvSpPr>
            <a:spLocks noGrp="1"/>
          </p:cNvSpPr>
          <p:nvPr>
            <p:ph type="title"/>
          </p:nvPr>
        </p:nvSpPr>
        <p:spPr>
          <a:xfrm>
            <a:off x="457200" y="704850"/>
            <a:ext cx="8229600" cy="652463"/>
          </a:xfrm>
        </p:spPr>
        <p:txBody>
          <a:bodyPr/>
          <a:lstStyle/>
          <a:p>
            <a:pPr algn="ctr"/>
            <a:r>
              <a:rPr lang="en-TT" sz="2800" b="1" smtClean="0">
                <a:latin typeface="Arial Black" pitchFamily="34" charset="0"/>
              </a:rPr>
              <a:t>REPETITION STRUCTURES</a:t>
            </a:r>
            <a:endParaRPr lang="en-TT" sz="2800" smtClean="0"/>
          </a:p>
        </p:txBody>
      </p:sp>
      <p:sp>
        <p:nvSpPr>
          <p:cNvPr id="3" name="Content Placeholder 2"/>
          <p:cNvSpPr>
            <a:spLocks noGrp="1"/>
          </p:cNvSpPr>
          <p:nvPr>
            <p:ph idx="1"/>
          </p:nvPr>
        </p:nvSpPr>
        <p:spPr>
          <a:xfrm>
            <a:off x="457200" y="1643063"/>
            <a:ext cx="8229600" cy="4681537"/>
          </a:xfrm>
        </p:spPr>
        <p:txBody>
          <a:bodyPr/>
          <a:lstStyle/>
          <a:p>
            <a:pPr>
              <a:spcAft>
                <a:spcPts val="1200"/>
              </a:spcAft>
            </a:pPr>
            <a:r>
              <a:rPr lang="en-TT" sz="2400" smtClean="0"/>
              <a:t>Repetition or Loop or Iteration structures allow statements to be repeated a fixed number of times or until some condition evaluates to false.</a:t>
            </a:r>
          </a:p>
          <a:p>
            <a:pPr>
              <a:spcAft>
                <a:spcPts val="1200"/>
              </a:spcAft>
            </a:pPr>
            <a:r>
              <a:rPr lang="en-TT" sz="2400" smtClean="0"/>
              <a:t>There are three repetition constructs:</a:t>
            </a:r>
          </a:p>
          <a:p>
            <a:pPr marL="849313" lvl="1" indent="-457200">
              <a:spcAft>
                <a:spcPts val="1200"/>
              </a:spcAft>
              <a:buFont typeface="Calibri" pitchFamily="34" charset="0"/>
              <a:buAutoNum type="arabicPeriod"/>
            </a:pPr>
            <a:r>
              <a:rPr lang="en-TT" smtClean="0"/>
              <a:t>FOR Loop	-    counted loop</a:t>
            </a:r>
          </a:p>
          <a:p>
            <a:pPr marL="849313" lvl="1" indent="-457200">
              <a:spcAft>
                <a:spcPts val="1200"/>
              </a:spcAft>
              <a:buFont typeface="Calibri" pitchFamily="34" charset="0"/>
              <a:buAutoNum type="arabicPeriod"/>
            </a:pPr>
            <a:r>
              <a:rPr lang="en-TT" smtClean="0"/>
              <a:t>REPEAT Loop	-    conditional loop</a:t>
            </a:r>
          </a:p>
          <a:p>
            <a:pPr marL="849313" lvl="1" indent="-457200">
              <a:spcAft>
                <a:spcPts val="1200"/>
              </a:spcAft>
              <a:buFont typeface="Calibri" pitchFamily="34" charset="0"/>
              <a:buAutoNum type="arabicPeriod"/>
            </a:pPr>
            <a:r>
              <a:rPr lang="en-TT" smtClean="0"/>
              <a:t>WHILE Loop	-    conditional loop</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to="" calcmode="lin" valueType="num">
                                      <p:cBhvr>
                                        <p:cTn id="12" dur="1" fill="hold"/>
                                        <p:tgtEl>
                                          <p:spTgt spid="3">
                                            <p:txEl>
                                              <p:pRg st="1" end="1"/>
                                            </p:txEl>
                                          </p:spTgt>
                                        </p:tgtEl>
                                        <p:attrNameLst>
                                          <p:attrName/>
                                        </p:attrNameLst>
                                      </p:cBhvr>
                                    </p:anim>
                                  </p:childTnLst>
                                </p:cTn>
                              </p:par>
                              <p:par>
                                <p:cTn id="13" presetID="24" presetClass="entr" presetSubtype="0"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to="" calcmode="lin" valueType="num">
                                      <p:cBhvr>
                                        <p:cTn id="15" dur="1" fill="hold"/>
                                        <p:tgtEl>
                                          <p:spTgt spid="3">
                                            <p:txEl>
                                              <p:pRg st="2" end="2"/>
                                            </p:txEl>
                                          </p:spTgt>
                                        </p:tgtEl>
                                        <p:attrNameLst>
                                          <p:attrName/>
                                        </p:attrNameLst>
                                      </p:cBhvr>
                                    </p:anim>
                                  </p:childTnLst>
                                </p:cTn>
                              </p:par>
                              <p:par>
                                <p:cTn id="16" presetID="24" presetClass="entr" presetSubtype="0" fill="hold" grpId="0"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 to="" calcmode="lin" valueType="num">
                                      <p:cBhvr>
                                        <p:cTn id="18" dur="1" fill="hold"/>
                                        <p:tgtEl>
                                          <p:spTgt spid="3">
                                            <p:txEl>
                                              <p:pRg st="3" end="3"/>
                                            </p:txEl>
                                          </p:spTgt>
                                        </p:tgtEl>
                                        <p:attrNameLst>
                                          <p:attrName/>
                                        </p:attrNameLst>
                                      </p:cBhvr>
                                    </p:anim>
                                  </p:childTnLst>
                                </p:cTn>
                              </p:par>
                              <p:par>
                                <p:cTn id="19" presetID="24" presetClass="entr" presetSubtype="0"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 to="" calcmode="lin" valueType="num">
                                      <p:cBhvr>
                                        <p:cTn id="21" dur="1" fill="hold"/>
                                        <p:tgtEl>
                                          <p:spTgt spid="3">
                                            <p:txEl>
                                              <p:pRg st="4" end="4"/>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Title 1"/>
          <p:cNvSpPr>
            <a:spLocks noGrp="1"/>
          </p:cNvSpPr>
          <p:nvPr>
            <p:ph type="title"/>
          </p:nvPr>
        </p:nvSpPr>
        <p:spPr>
          <a:xfrm>
            <a:off x="457200" y="704850"/>
            <a:ext cx="8229600" cy="723900"/>
          </a:xfrm>
        </p:spPr>
        <p:txBody>
          <a:bodyPr/>
          <a:lstStyle/>
          <a:p>
            <a:pPr algn="ctr"/>
            <a:r>
              <a:rPr lang="en-TT" sz="2800" b="1" smtClean="0">
                <a:latin typeface="Arial Black" pitchFamily="34" charset="0"/>
              </a:rPr>
              <a:t>REPETITION STRUCTURES</a:t>
            </a:r>
            <a:endParaRPr lang="en-TT" sz="2800" smtClean="0"/>
          </a:p>
        </p:txBody>
      </p:sp>
      <p:sp>
        <p:nvSpPr>
          <p:cNvPr id="57347" name="Content Placeholder 2"/>
          <p:cNvSpPr>
            <a:spLocks noGrp="1"/>
          </p:cNvSpPr>
          <p:nvPr>
            <p:ph idx="1"/>
          </p:nvPr>
        </p:nvSpPr>
        <p:spPr>
          <a:xfrm>
            <a:off x="457200" y="1785938"/>
            <a:ext cx="8229600" cy="4538662"/>
          </a:xfrm>
        </p:spPr>
        <p:txBody>
          <a:bodyPr/>
          <a:lstStyle/>
          <a:p>
            <a:pPr>
              <a:buFont typeface="Wingdings 2" pitchFamily="18" charset="2"/>
              <a:buNone/>
            </a:pPr>
            <a:r>
              <a:rPr lang="en-TT" sz="2400" smtClean="0"/>
              <a:t>The </a:t>
            </a:r>
            <a:r>
              <a:rPr lang="en-TT" sz="2400" b="1" smtClean="0"/>
              <a:t>FOR </a:t>
            </a:r>
            <a:r>
              <a:rPr lang="en-TT" sz="2400" smtClean="0"/>
              <a:t>loop</a:t>
            </a:r>
            <a:r>
              <a:rPr lang="en-TT" sz="2400" b="1" smtClean="0"/>
              <a:t> </a:t>
            </a:r>
            <a:r>
              <a:rPr lang="en-TT" sz="2400" smtClean="0"/>
              <a:t>construct syntax:</a:t>
            </a:r>
          </a:p>
          <a:p>
            <a:pPr>
              <a:buFont typeface="Wingdings 2" pitchFamily="18" charset="2"/>
              <a:buNone/>
            </a:pPr>
            <a:r>
              <a:rPr lang="en-US" sz="2400" smtClean="0"/>
              <a:t>FOR &lt;counter&gt; = &lt;start value&gt; TO &lt;end value&gt; DO</a:t>
            </a:r>
            <a:endParaRPr lang="en-TT" sz="2400" smtClean="0"/>
          </a:p>
          <a:p>
            <a:pPr>
              <a:buFont typeface="Wingdings 2" pitchFamily="18" charset="2"/>
              <a:buNone/>
            </a:pPr>
            <a:r>
              <a:rPr lang="en-US" sz="2400" smtClean="0"/>
              <a:t>	{Statements} </a:t>
            </a:r>
            <a:endParaRPr lang="en-TT" sz="2400" smtClean="0"/>
          </a:p>
          <a:p>
            <a:pPr>
              <a:buFont typeface="Wingdings 2" pitchFamily="18" charset="2"/>
              <a:buNone/>
            </a:pPr>
            <a:r>
              <a:rPr lang="en-US" sz="2400" smtClean="0"/>
              <a:t>ENDFOR</a:t>
            </a:r>
          </a:p>
          <a:p>
            <a:endParaRPr lang="en-US" sz="2400" smtClean="0"/>
          </a:p>
          <a:p>
            <a:pPr>
              <a:buFont typeface="Wingdings 2" pitchFamily="18" charset="2"/>
              <a:buNone/>
            </a:pPr>
            <a:r>
              <a:rPr lang="en-US" sz="2400" smtClean="0"/>
              <a:t>e.g.  FOR X = </a:t>
            </a:r>
            <a:r>
              <a:rPr lang="en-US" sz="2800" smtClean="0"/>
              <a:t>1 to 10 </a:t>
            </a:r>
            <a:r>
              <a:rPr lang="en-US" sz="2400" smtClean="0"/>
              <a:t>DO</a:t>
            </a:r>
            <a:endParaRPr lang="en-TT" sz="2400" smtClean="0"/>
          </a:p>
          <a:p>
            <a:pPr>
              <a:buFont typeface="Wingdings 2" pitchFamily="18" charset="2"/>
              <a:buNone/>
            </a:pPr>
            <a:r>
              <a:rPr lang="en-US" sz="2400" smtClean="0"/>
              <a:t>		    {Statements to be executed}</a:t>
            </a:r>
            <a:endParaRPr lang="en-TT" sz="2400" smtClean="0"/>
          </a:p>
          <a:p>
            <a:pPr>
              <a:buFont typeface="Wingdings 2" pitchFamily="18" charset="2"/>
              <a:buNone/>
            </a:pPr>
            <a:r>
              <a:rPr lang="en-US" sz="2400" smtClean="0"/>
              <a:t>	    ENDFOR</a:t>
            </a:r>
            <a:endParaRPr lang="en-TT" sz="2400" smtClean="0"/>
          </a:p>
          <a:p>
            <a:endParaRPr lang="en-TT" smtClean="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itle 1"/>
          <p:cNvSpPr>
            <a:spLocks noGrp="1"/>
          </p:cNvSpPr>
          <p:nvPr>
            <p:ph type="title"/>
          </p:nvPr>
        </p:nvSpPr>
        <p:spPr>
          <a:xfrm>
            <a:off x="457200" y="704850"/>
            <a:ext cx="8229600" cy="723900"/>
          </a:xfrm>
        </p:spPr>
        <p:txBody>
          <a:bodyPr/>
          <a:lstStyle/>
          <a:p>
            <a:pPr algn="ctr"/>
            <a:r>
              <a:rPr lang="en-TT" sz="2800" b="1" smtClean="0">
                <a:latin typeface="Arial Black" pitchFamily="34" charset="0"/>
              </a:rPr>
              <a:t>REPETITION STRUCTURES</a:t>
            </a:r>
            <a:endParaRPr lang="en-TT" sz="2800" smtClean="0"/>
          </a:p>
        </p:txBody>
      </p:sp>
      <p:sp>
        <p:nvSpPr>
          <p:cNvPr id="3" name="Content Placeholder 2"/>
          <p:cNvSpPr>
            <a:spLocks noGrp="1"/>
          </p:cNvSpPr>
          <p:nvPr>
            <p:ph idx="1"/>
          </p:nvPr>
        </p:nvSpPr>
        <p:spPr>
          <a:xfrm>
            <a:off x="457200" y="2071688"/>
            <a:ext cx="8229600" cy="4252912"/>
          </a:xfrm>
        </p:spPr>
        <p:txBody>
          <a:bodyPr/>
          <a:lstStyle/>
          <a:p>
            <a:pPr>
              <a:spcAft>
                <a:spcPts val="1800"/>
              </a:spcAft>
            </a:pPr>
            <a:r>
              <a:rPr lang="en-US" sz="2400" smtClean="0"/>
              <a:t>The FOR loop is used when the required number of iterations (loops) is known beforehand</a:t>
            </a:r>
          </a:p>
          <a:p>
            <a:pPr>
              <a:spcAft>
                <a:spcPts val="1800"/>
              </a:spcAft>
            </a:pPr>
            <a:r>
              <a:rPr lang="en-US" sz="2400" smtClean="0"/>
              <a:t>The statements are repeated as long as the value of the identifier specified by the </a:t>
            </a:r>
            <a:r>
              <a:rPr lang="en-US" sz="2400" b="1" i="1" smtClean="0"/>
              <a:t>&lt;counter&gt;</a:t>
            </a:r>
            <a:r>
              <a:rPr lang="en-US" sz="2400" smtClean="0"/>
              <a:t> element does not exceed the value specified by &lt;</a:t>
            </a:r>
            <a:r>
              <a:rPr lang="en-US" sz="2400" b="1" i="1" smtClean="0"/>
              <a:t>end</a:t>
            </a:r>
            <a:r>
              <a:rPr lang="en-US" sz="2400" smtClean="0"/>
              <a:t>&gt;.  A comparison is made each time the loop iterates to check whether the &lt;</a:t>
            </a:r>
            <a:r>
              <a:rPr lang="en-US" sz="2400" b="1" i="1" smtClean="0"/>
              <a:t>end</a:t>
            </a:r>
            <a:r>
              <a:rPr lang="en-US" sz="2400" smtClean="0"/>
              <a:t>&gt; is exceeded.  If it is not then the counter value is incremented by one (the default step value) </a:t>
            </a:r>
            <a:endParaRPr lang="en-TT" sz="240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to="" calcmode="lin" valueType="num">
                                      <p:cBhvr>
                                        <p:cTn id="12" dur="1" fill="hold"/>
                                        <p:tgtEl>
                                          <p:spTgt spid="3">
                                            <p:txEl>
                                              <p:pRg st="1" end="1"/>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Title 1"/>
          <p:cNvSpPr>
            <a:spLocks noGrp="1"/>
          </p:cNvSpPr>
          <p:nvPr>
            <p:ph type="title"/>
          </p:nvPr>
        </p:nvSpPr>
        <p:spPr>
          <a:xfrm>
            <a:off x="457200" y="704850"/>
            <a:ext cx="8229600" cy="795338"/>
          </a:xfrm>
        </p:spPr>
        <p:txBody>
          <a:bodyPr/>
          <a:lstStyle/>
          <a:p>
            <a:pPr algn="ctr"/>
            <a:r>
              <a:rPr lang="en-TT" sz="2800" b="1" smtClean="0">
                <a:latin typeface="Arial Black" pitchFamily="34" charset="0"/>
              </a:rPr>
              <a:t>REPETITION STRUCTURES</a:t>
            </a:r>
            <a:endParaRPr lang="en-TT" sz="2800" smtClean="0"/>
          </a:p>
        </p:txBody>
      </p:sp>
      <p:sp>
        <p:nvSpPr>
          <p:cNvPr id="3" name="Content Placeholder 2"/>
          <p:cNvSpPr>
            <a:spLocks noGrp="1"/>
          </p:cNvSpPr>
          <p:nvPr>
            <p:ph idx="1"/>
          </p:nvPr>
        </p:nvSpPr>
        <p:spPr>
          <a:xfrm>
            <a:off x="457200" y="2000250"/>
            <a:ext cx="8229600" cy="4324350"/>
          </a:xfrm>
        </p:spPr>
        <p:txBody>
          <a:bodyPr/>
          <a:lstStyle/>
          <a:p>
            <a:r>
              <a:rPr lang="en-TT" sz="2400" smtClean="0"/>
              <a:t>The 12 workers employed in the folding section of a clothing factory are each paid a basic salary of $500.00 per week.  An incentive  is offered according to the amount of shirts folded.  Should a worker fold 600 or more shirts per week a bonus of 20%, is added to his/her basic salary.  If a worker does not fold as much as 600 shirts however, he/she is paid just the basic salary.  </a:t>
            </a:r>
          </a:p>
          <a:p>
            <a:pPr>
              <a:buFont typeface="Wingdings 2" pitchFamily="18" charset="2"/>
              <a:buNone/>
            </a:pPr>
            <a:r>
              <a:rPr lang="en-TT" sz="2400" smtClean="0"/>
              <a:t> 	</a:t>
            </a:r>
          </a:p>
          <a:p>
            <a:pPr>
              <a:buFont typeface="Wingdings 2" pitchFamily="18" charset="2"/>
              <a:buNone/>
            </a:pPr>
            <a:r>
              <a:rPr lang="en-TT" sz="2400" smtClean="0"/>
              <a:t>	Write an algorithm to determine and print the salary of each worker</a:t>
            </a:r>
            <a:r>
              <a:rPr lang="en-TT" sz="2800" smtClean="0"/>
              <a:t>.</a:t>
            </a:r>
          </a:p>
          <a:p>
            <a:endParaRPr lang="en-TT"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edg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edg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edge">
                                      <p:cBhvr>
                                        <p:cTn id="1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1"/>
          <p:cNvSpPr>
            <a:spLocks noGrp="1"/>
          </p:cNvSpPr>
          <p:nvPr>
            <p:ph type="title"/>
          </p:nvPr>
        </p:nvSpPr>
        <p:spPr>
          <a:xfrm>
            <a:off x="500063" y="500063"/>
            <a:ext cx="8229600" cy="723900"/>
          </a:xfrm>
        </p:spPr>
        <p:txBody>
          <a:bodyPr/>
          <a:lstStyle/>
          <a:p>
            <a:pPr algn="ctr"/>
            <a:r>
              <a:rPr lang="en-TT" sz="2800" b="1" smtClean="0">
                <a:latin typeface="Arial Black" pitchFamily="34" charset="0"/>
              </a:rPr>
              <a:t>REPETITION STRUCTURES</a:t>
            </a:r>
            <a:endParaRPr lang="en-TT" sz="2800" smtClean="0"/>
          </a:p>
        </p:txBody>
      </p:sp>
      <p:sp>
        <p:nvSpPr>
          <p:cNvPr id="3" name="Content Placeholder 2"/>
          <p:cNvSpPr>
            <a:spLocks noGrp="1"/>
          </p:cNvSpPr>
          <p:nvPr>
            <p:ph idx="1"/>
          </p:nvPr>
        </p:nvSpPr>
        <p:spPr>
          <a:xfrm>
            <a:off x="457200" y="1643063"/>
            <a:ext cx="8229600" cy="4681537"/>
          </a:xfrm>
        </p:spPr>
        <p:txBody>
          <a:bodyPr>
            <a:normAutofit fontScale="85000" lnSpcReduction="10000"/>
          </a:bodyPr>
          <a:lstStyle/>
          <a:p>
            <a:pPr marL="274320" indent="-274320" fontAlgn="auto">
              <a:lnSpc>
                <a:spcPct val="150000"/>
              </a:lnSpc>
              <a:spcAft>
                <a:spcPts val="0"/>
              </a:spcAft>
              <a:buClr>
                <a:schemeClr val="accent3"/>
              </a:buClr>
              <a:buFont typeface="Wingdings 2"/>
              <a:buNone/>
              <a:defRPr/>
            </a:pPr>
            <a:r>
              <a:rPr lang="en-US" sz="2400" dirty="0" smtClean="0"/>
              <a:t>	A teacher has realized an error in his marking after having marked all his students’ scripts.  He has therefore decided to credit all students who got less than 60 with an additional 5 marks.  Those who got 60 and over would be credited with an additional 15 marks.  Write an algorithm to accept the initial marks obtained by the 20 students in the class. Calculate and print each student’s adjusted mark. </a:t>
            </a:r>
          </a:p>
          <a:p>
            <a:pPr marL="274320" indent="-274320" fontAlgn="auto">
              <a:lnSpc>
                <a:spcPct val="150000"/>
              </a:lnSpc>
              <a:spcAft>
                <a:spcPts val="0"/>
              </a:spcAft>
              <a:buClr>
                <a:schemeClr val="accent3"/>
              </a:buClr>
              <a:buFont typeface="Wingdings 2"/>
              <a:buNone/>
              <a:defRPr/>
            </a:pPr>
            <a:r>
              <a:rPr lang="en-US" sz="2400" dirty="0" smtClean="0"/>
              <a:t>	The teacher would like to determine the class average after the marks are credited. Should the class average exceed 60, “Instructions well received” should be printed.  Otherwise, “Reconsider Teaching Methods” should be printed.  </a:t>
            </a:r>
            <a:endParaRPr lang="en-TT" sz="2400" dirty="0" smtClean="0"/>
          </a:p>
          <a:p>
            <a:pPr marL="274320" indent="-274320" fontAlgn="auto">
              <a:lnSpc>
                <a:spcPct val="150000"/>
              </a:lnSpc>
              <a:spcAft>
                <a:spcPts val="0"/>
              </a:spcAft>
              <a:buClr>
                <a:schemeClr val="accent3"/>
              </a:buClr>
              <a:buFont typeface="Wingdings 2"/>
              <a:buNone/>
              <a:defRPr/>
            </a:pPr>
            <a:endParaRPr lang="en-TT"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Title 1"/>
          <p:cNvSpPr>
            <a:spLocks noGrp="1"/>
          </p:cNvSpPr>
          <p:nvPr>
            <p:ph type="title"/>
          </p:nvPr>
        </p:nvSpPr>
        <p:spPr>
          <a:xfrm>
            <a:off x="457200" y="704850"/>
            <a:ext cx="8229600" cy="723900"/>
          </a:xfrm>
        </p:spPr>
        <p:txBody>
          <a:bodyPr/>
          <a:lstStyle/>
          <a:p>
            <a:pPr algn="ctr"/>
            <a:r>
              <a:rPr lang="en-TT" sz="2800" b="1" smtClean="0">
                <a:latin typeface="Arial Black" pitchFamily="34" charset="0"/>
              </a:rPr>
              <a:t>REPETITION STRUCTURES</a:t>
            </a:r>
            <a:endParaRPr lang="en-TT" sz="2800" smtClean="0"/>
          </a:p>
        </p:txBody>
      </p:sp>
      <p:sp>
        <p:nvSpPr>
          <p:cNvPr id="3" name="Content Placeholder 2"/>
          <p:cNvSpPr>
            <a:spLocks noGrp="1"/>
          </p:cNvSpPr>
          <p:nvPr>
            <p:ph idx="1"/>
          </p:nvPr>
        </p:nvSpPr>
        <p:spPr>
          <a:xfrm>
            <a:off x="500063" y="1857375"/>
            <a:ext cx="8229600" cy="4389438"/>
          </a:xfrm>
        </p:spPr>
        <p:txBody>
          <a:bodyPr/>
          <a:lstStyle/>
          <a:p>
            <a:pPr>
              <a:lnSpc>
                <a:spcPct val="150000"/>
              </a:lnSpc>
              <a:buFont typeface="Wingdings 2" pitchFamily="18" charset="2"/>
              <a:buNone/>
            </a:pPr>
            <a:r>
              <a:rPr lang="en-US" smtClean="0"/>
              <a:t>	A store offers customers a discount of 15% if the total cost of items purchased is equals or exceeds $400.00.   Should the total be less than $400.00 then 5% discount is given. Write an algorithm to accept the costs of five items.  Calculate and print the total cost.  Apply the relevant discount and calculate  and print the net cost (total cost – discount).</a:t>
            </a:r>
            <a:endParaRPr lang="en-TT"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866775"/>
          </a:xfrm>
        </p:spPr>
        <p:txBody>
          <a:bodyPr>
            <a:normAutofit fontScale="90000"/>
          </a:bodyPr>
          <a:lstStyle/>
          <a:p>
            <a:pPr algn="ctr" fontAlgn="auto">
              <a:spcAft>
                <a:spcPts val="0"/>
              </a:spcAft>
              <a:defRPr/>
            </a:pPr>
            <a:r>
              <a:rPr lang="en-TT" sz="2800" b="1" dirty="0" smtClean="0">
                <a:latin typeface="Arial Black" pitchFamily="34" charset="0"/>
              </a:rPr>
              <a:t>REPETITION STRUCTURES</a:t>
            </a:r>
            <a:br>
              <a:rPr lang="en-TT" sz="2800" b="1" dirty="0" smtClean="0">
                <a:latin typeface="Arial Black" pitchFamily="34" charset="0"/>
              </a:rPr>
            </a:br>
            <a:r>
              <a:rPr lang="en-TT" sz="2800" b="1" dirty="0" smtClean="0">
                <a:latin typeface="Arial Black" pitchFamily="34" charset="0"/>
              </a:rPr>
              <a:t>WHILE Loop</a:t>
            </a:r>
            <a:endParaRPr lang="en-TT" sz="2800" dirty="0"/>
          </a:p>
        </p:txBody>
      </p:sp>
      <p:sp>
        <p:nvSpPr>
          <p:cNvPr id="62467" name="Content Placeholder 2"/>
          <p:cNvSpPr>
            <a:spLocks noGrp="1"/>
          </p:cNvSpPr>
          <p:nvPr>
            <p:ph idx="1"/>
          </p:nvPr>
        </p:nvSpPr>
        <p:spPr>
          <a:xfrm>
            <a:off x="428625" y="1785938"/>
            <a:ext cx="8229600" cy="4389437"/>
          </a:xfrm>
        </p:spPr>
        <p:txBody>
          <a:bodyPr/>
          <a:lstStyle/>
          <a:p>
            <a:pPr>
              <a:buFont typeface="Wingdings 2" pitchFamily="18" charset="2"/>
              <a:buNone/>
            </a:pPr>
            <a:r>
              <a:rPr lang="en-US" sz="2400" smtClean="0"/>
              <a:t>The WHILE Loop construct syntax:</a:t>
            </a:r>
            <a:endParaRPr lang="en-TT" sz="2400" smtClean="0"/>
          </a:p>
          <a:p>
            <a:pPr>
              <a:buFont typeface="Wingdings 2" pitchFamily="18" charset="2"/>
              <a:buNone/>
            </a:pPr>
            <a:r>
              <a:rPr lang="en-US" sz="2400" smtClean="0"/>
              <a:t>	</a:t>
            </a:r>
            <a:endParaRPr lang="en-TT" sz="2400" smtClean="0"/>
          </a:p>
          <a:p>
            <a:pPr>
              <a:buFont typeface="Wingdings 2" pitchFamily="18" charset="2"/>
              <a:buNone/>
            </a:pPr>
            <a:r>
              <a:rPr lang="en-US" sz="2400" smtClean="0"/>
              <a:t>INPUT Value</a:t>
            </a:r>
            <a:endParaRPr lang="en-TT" sz="2400" smtClean="0"/>
          </a:p>
          <a:p>
            <a:pPr>
              <a:buFont typeface="Wingdings 2" pitchFamily="18" charset="2"/>
              <a:buNone/>
            </a:pPr>
            <a:r>
              <a:rPr lang="en-US" sz="2400" smtClean="0"/>
              <a:t>WHILE (expression) Do</a:t>
            </a:r>
            <a:endParaRPr lang="en-TT" sz="2400" smtClean="0"/>
          </a:p>
          <a:p>
            <a:pPr>
              <a:buFont typeface="Wingdings 2" pitchFamily="18" charset="2"/>
              <a:buNone/>
            </a:pPr>
            <a:r>
              <a:rPr lang="en-US" sz="2400" smtClean="0"/>
              <a:t>	{statements} 	executed if Boolean argument in logical 			expression is true</a:t>
            </a:r>
            <a:endParaRPr lang="en-TT" sz="2400" smtClean="0"/>
          </a:p>
          <a:p>
            <a:pPr>
              <a:buFont typeface="Wingdings 2" pitchFamily="18" charset="2"/>
              <a:buNone/>
            </a:pPr>
            <a:r>
              <a:rPr lang="en-US" sz="2400" smtClean="0"/>
              <a:t>	INPUT value to be tested</a:t>
            </a:r>
            <a:endParaRPr lang="en-TT" sz="2400" smtClean="0"/>
          </a:p>
          <a:p>
            <a:pPr>
              <a:buFont typeface="Wingdings 2" pitchFamily="18" charset="2"/>
              <a:buNone/>
            </a:pPr>
            <a:r>
              <a:rPr lang="en-US" sz="2400" smtClean="0"/>
              <a:t>ENDWHILE</a:t>
            </a:r>
            <a:endParaRPr lang="en-TT" sz="2400" smtClean="0"/>
          </a:p>
          <a:p>
            <a:pPr>
              <a:buFont typeface="Wingdings 2" pitchFamily="18" charset="2"/>
              <a:buNone/>
            </a:pPr>
            <a:endParaRPr lang="en-TT" smtClean="0"/>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itle 1"/>
          <p:cNvSpPr>
            <a:spLocks noGrp="1"/>
          </p:cNvSpPr>
          <p:nvPr>
            <p:ph type="title"/>
          </p:nvPr>
        </p:nvSpPr>
        <p:spPr>
          <a:xfrm>
            <a:off x="457200" y="704850"/>
            <a:ext cx="8229600" cy="938213"/>
          </a:xfrm>
        </p:spPr>
        <p:txBody>
          <a:bodyPr/>
          <a:lstStyle/>
          <a:p>
            <a:pPr algn="ctr"/>
            <a:r>
              <a:rPr lang="en-TT" sz="2400" b="1" smtClean="0">
                <a:latin typeface="Arial Black" pitchFamily="34" charset="0"/>
              </a:rPr>
              <a:t>REPETITION STRUCTURES</a:t>
            </a:r>
            <a:r>
              <a:rPr lang="en-TT" sz="2800" b="1" smtClean="0">
                <a:latin typeface="Arial Black" pitchFamily="34" charset="0"/>
              </a:rPr>
              <a:t/>
            </a:r>
            <a:br>
              <a:rPr lang="en-TT" sz="2800" b="1" smtClean="0">
                <a:latin typeface="Arial Black" pitchFamily="34" charset="0"/>
              </a:rPr>
            </a:br>
            <a:r>
              <a:rPr lang="en-TT" sz="2800" b="1" smtClean="0">
                <a:latin typeface="Arial Black" pitchFamily="34" charset="0"/>
              </a:rPr>
              <a:t>WHILE Loop</a:t>
            </a:r>
            <a:endParaRPr lang="en-TT" sz="2800" smtClean="0"/>
          </a:p>
        </p:txBody>
      </p:sp>
      <p:sp>
        <p:nvSpPr>
          <p:cNvPr id="3" name="Content Placeholder 2"/>
          <p:cNvSpPr>
            <a:spLocks noGrp="1"/>
          </p:cNvSpPr>
          <p:nvPr>
            <p:ph idx="1"/>
          </p:nvPr>
        </p:nvSpPr>
        <p:spPr/>
        <p:txBody>
          <a:bodyPr/>
          <a:lstStyle/>
          <a:p>
            <a:pPr>
              <a:spcAft>
                <a:spcPts val="1200"/>
              </a:spcAft>
            </a:pPr>
            <a:r>
              <a:rPr lang="en-US" sz="2400" smtClean="0"/>
              <a:t>In processing, the argument (condition) between WHILE and DO is tested to see if it is true.  </a:t>
            </a:r>
          </a:p>
          <a:p>
            <a:pPr>
              <a:spcAft>
                <a:spcPts val="1200"/>
              </a:spcAft>
            </a:pPr>
            <a:r>
              <a:rPr lang="en-US" sz="2400" smtClean="0"/>
              <a:t>If the condition returns true, the statement(s) that follow DO will be executed. </a:t>
            </a:r>
          </a:p>
          <a:p>
            <a:pPr>
              <a:spcAft>
                <a:spcPts val="1200"/>
              </a:spcAft>
            </a:pPr>
            <a:r>
              <a:rPr lang="en-US" sz="2400" smtClean="0"/>
              <a:t>If the condition returns false, execution of the WHILE statement is stopped.  It is possible for the loop never to be executed if the initial input renders the condition is to be proven false.  </a:t>
            </a:r>
          </a:p>
          <a:p>
            <a:pPr>
              <a:buFont typeface="Wingdings 2" pitchFamily="18" charset="2"/>
              <a:buNone/>
            </a:pPr>
            <a:endParaRPr lang="en-TT"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to="" calcmode="lin" valueType="num">
                                      <p:cBhvr>
                                        <p:cTn id="12" dur="1" fill="hold"/>
                                        <p:tgtEl>
                                          <p:spTgt spid="3">
                                            <p:txEl>
                                              <p:pRg st="1" end="1"/>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to="" calcmode="lin" valueType="num">
                                      <p:cBhvr>
                                        <p:cTn id="17" dur="1" fill="hold"/>
                                        <p:tgtEl>
                                          <p:spTgt spid="3">
                                            <p:txEl>
                                              <p:pRg st="2" end="2"/>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Title 1"/>
          <p:cNvSpPr>
            <a:spLocks noGrp="1"/>
          </p:cNvSpPr>
          <p:nvPr>
            <p:ph type="title"/>
          </p:nvPr>
        </p:nvSpPr>
        <p:spPr>
          <a:xfrm>
            <a:off x="457200" y="704850"/>
            <a:ext cx="8229600" cy="1009650"/>
          </a:xfrm>
        </p:spPr>
        <p:txBody>
          <a:bodyPr/>
          <a:lstStyle/>
          <a:p>
            <a:pPr algn="ctr"/>
            <a:r>
              <a:rPr lang="en-TT" sz="2700" b="1" smtClean="0">
                <a:latin typeface="Arial Black" pitchFamily="34" charset="0"/>
              </a:rPr>
              <a:t>REPETITION STRUCTURES</a:t>
            </a:r>
            <a:r>
              <a:rPr lang="en-TT" sz="6000" b="1" smtClean="0">
                <a:latin typeface="Arial Black" pitchFamily="34" charset="0"/>
              </a:rPr>
              <a:t/>
            </a:r>
            <a:br>
              <a:rPr lang="en-TT" sz="6000" b="1" smtClean="0">
                <a:latin typeface="Arial Black" pitchFamily="34" charset="0"/>
              </a:rPr>
            </a:br>
            <a:r>
              <a:rPr lang="en-TT" sz="3100" b="1" smtClean="0">
                <a:latin typeface="Arial Black" pitchFamily="34" charset="0"/>
              </a:rPr>
              <a:t>WHILE Loop</a:t>
            </a:r>
            <a:endParaRPr lang="en-TT" sz="3100" smtClean="0"/>
          </a:p>
        </p:txBody>
      </p:sp>
      <p:sp>
        <p:nvSpPr>
          <p:cNvPr id="64515" name="Content Placeholder 2"/>
          <p:cNvSpPr>
            <a:spLocks noGrp="1"/>
          </p:cNvSpPr>
          <p:nvPr>
            <p:ph idx="1"/>
          </p:nvPr>
        </p:nvSpPr>
        <p:spPr>
          <a:xfrm>
            <a:off x="457200" y="2071688"/>
            <a:ext cx="8229600" cy="4252912"/>
          </a:xfrm>
        </p:spPr>
        <p:txBody>
          <a:bodyPr/>
          <a:lstStyle/>
          <a:p>
            <a:r>
              <a:rPr lang="en-US" sz="2400" smtClean="0"/>
              <a:t>The while loop can iterate indefinitely, as long as the condition in the argument expression remains true.  It is terminated only when the condition returns false.     </a:t>
            </a:r>
            <a:endParaRPr lang="en-TT" sz="2400" smtClean="0"/>
          </a:p>
          <a:p>
            <a:endParaRPr lang="en-TT" smtClean="0"/>
          </a:p>
          <a:p>
            <a:r>
              <a:rPr lang="en-US" smtClean="0"/>
              <a:t>Write an algorithm that reads a number of arbitrary integers and find the average of all numbers read. The program should be terminated  if the sentinel value 999 is entered.</a:t>
            </a:r>
            <a:endParaRPr lang="en-TT"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457200" y="704850"/>
            <a:ext cx="8229600" cy="723900"/>
          </a:xfrm>
        </p:spPr>
        <p:txBody>
          <a:bodyPr/>
          <a:lstStyle/>
          <a:p>
            <a:pPr algn="ctr"/>
            <a:r>
              <a:rPr lang="en-US" sz="2400" smtClean="0">
                <a:latin typeface="Arial Black" pitchFamily="34" charset="0"/>
                <a:ea typeface="Times New Roman" pitchFamily="18" charset="0"/>
                <a:cs typeface="Arial" charset="0"/>
              </a:rPr>
              <a:t>PROBLEM-SOLVING ON THE COMPUTER</a:t>
            </a:r>
            <a:endParaRPr lang="en-TT" sz="2400" smtClean="0">
              <a:ea typeface="Times New Roman" pitchFamily="18" charset="0"/>
              <a:cs typeface="Arial" charset="0"/>
            </a:endParaRPr>
          </a:p>
        </p:txBody>
      </p:sp>
      <p:sp>
        <p:nvSpPr>
          <p:cNvPr id="3" name="Content Placeholder 2"/>
          <p:cNvSpPr>
            <a:spLocks noGrp="1"/>
          </p:cNvSpPr>
          <p:nvPr>
            <p:ph idx="1"/>
          </p:nvPr>
        </p:nvSpPr>
        <p:spPr/>
        <p:txBody>
          <a:bodyPr/>
          <a:lstStyle/>
          <a:p>
            <a:r>
              <a:rPr lang="en-TT" smtClean="0"/>
              <a:t>Examples of everyday problems:</a:t>
            </a:r>
          </a:p>
          <a:p>
            <a:endParaRPr lang="en-TT" smtClean="0"/>
          </a:p>
          <a:p>
            <a:pPr>
              <a:spcAft>
                <a:spcPts val="600"/>
              </a:spcAft>
              <a:buFont typeface="Wingdings" pitchFamily="2" charset="2"/>
              <a:buChar char="v"/>
            </a:pPr>
            <a:r>
              <a:rPr lang="en-TT" sz="2400" smtClean="0"/>
              <a:t>Write a recipe for making a cheese sandwich</a:t>
            </a:r>
          </a:p>
          <a:p>
            <a:pPr>
              <a:spcAft>
                <a:spcPts val="600"/>
              </a:spcAft>
              <a:buFont typeface="Wingdings" pitchFamily="2" charset="2"/>
              <a:buChar char="v"/>
            </a:pPr>
            <a:r>
              <a:rPr lang="en-TT" sz="2400" smtClean="0"/>
              <a:t>Write instructions to teach your mom how to retrieve voice message from a generic cell phone</a:t>
            </a:r>
          </a:p>
          <a:p>
            <a:pPr>
              <a:spcAft>
                <a:spcPts val="600"/>
              </a:spcAft>
              <a:buFont typeface="Wingdings" pitchFamily="2" charset="2"/>
              <a:buChar char="v"/>
            </a:pPr>
            <a:r>
              <a:rPr lang="en-TT" sz="2400" smtClean="0"/>
              <a:t>Write instructions to give directions to a visitor to get to the nearest hospital, starting from the school premises</a:t>
            </a:r>
          </a:p>
          <a:p>
            <a:pPr>
              <a:spcAft>
                <a:spcPts val="600"/>
              </a:spcAft>
              <a:buFont typeface="Wingdings" pitchFamily="2" charset="2"/>
              <a:buChar char="v"/>
            </a:pPr>
            <a:r>
              <a:rPr lang="en-TT" sz="2400" smtClean="0"/>
              <a:t>Write instructions to tell a novice how to download music from the Internet.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 to="" calcmode="lin" valueType="num">
                                      <p:cBhvr>
                                        <p:cTn id="12" dur="1" fill="hold"/>
                                        <p:tgtEl>
                                          <p:spTgt spid="3">
                                            <p:txEl>
                                              <p:pRg st="2" end="2"/>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to="" calcmode="lin" valueType="num">
                                      <p:cBhvr>
                                        <p:cTn id="17" dur="1" fill="hold"/>
                                        <p:tgtEl>
                                          <p:spTgt spid="3">
                                            <p:txEl>
                                              <p:pRg st="3" end="3"/>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 to="" calcmode="lin" valueType="num">
                                      <p:cBhvr>
                                        <p:cTn id="22" dur="1" fill="hold"/>
                                        <p:tgtEl>
                                          <p:spTgt spid="3">
                                            <p:txEl>
                                              <p:pRg st="4" end="4"/>
                                            </p:txEl>
                                          </p:spTgt>
                                        </p:tgtEl>
                                        <p:attrNameLst>
                                          <p:attrName/>
                                        </p:attrNameLst>
                                      </p:cBhvr>
                                    </p:anim>
                                  </p:childTnLst>
                                </p:cTn>
                              </p:par>
                            </p:childTnLst>
                          </p:cTn>
                        </p:par>
                      </p:childTnLst>
                    </p:cTn>
                  </p:par>
                  <p:par>
                    <p:cTn id="23" fill="hold">
                      <p:stCondLst>
                        <p:cond delay="indefinite"/>
                      </p:stCondLst>
                      <p:childTnLst>
                        <p:par>
                          <p:cTn id="24" fill="hold">
                            <p:stCondLst>
                              <p:cond delay="0"/>
                            </p:stCondLst>
                            <p:childTnLst>
                              <p:par>
                                <p:cTn id="25" presetID="24"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to="" calcmode="lin" valueType="num">
                                      <p:cBhvr>
                                        <p:cTn id="27" dur="1" fill="hold"/>
                                        <p:tgtEl>
                                          <p:spTgt spid="3">
                                            <p:txEl>
                                              <p:pRg st="5" end="5"/>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Title 1"/>
          <p:cNvSpPr>
            <a:spLocks noGrp="1"/>
          </p:cNvSpPr>
          <p:nvPr>
            <p:ph type="title"/>
          </p:nvPr>
        </p:nvSpPr>
        <p:spPr>
          <a:xfrm>
            <a:off x="457200" y="571500"/>
            <a:ext cx="8229600" cy="1000125"/>
          </a:xfrm>
        </p:spPr>
        <p:txBody>
          <a:bodyPr/>
          <a:lstStyle/>
          <a:p>
            <a:pPr algn="ctr"/>
            <a:r>
              <a:rPr lang="en-TT" sz="2800" b="1" smtClean="0">
                <a:latin typeface="Arial Black" pitchFamily="34" charset="0"/>
              </a:rPr>
              <a:t>REPETITION STRUCTURES</a:t>
            </a:r>
            <a:br>
              <a:rPr lang="en-TT" sz="2800" b="1" smtClean="0">
                <a:latin typeface="Arial Black" pitchFamily="34" charset="0"/>
              </a:rPr>
            </a:br>
            <a:r>
              <a:rPr lang="en-TT" sz="2800" b="1" smtClean="0">
                <a:latin typeface="Arial Black" pitchFamily="34" charset="0"/>
              </a:rPr>
              <a:t>WHILE Loop</a:t>
            </a:r>
            <a:endParaRPr lang="en-TT" sz="2800" smtClean="0"/>
          </a:p>
        </p:txBody>
      </p:sp>
      <p:sp>
        <p:nvSpPr>
          <p:cNvPr id="3" name="Content Placeholder 2"/>
          <p:cNvSpPr>
            <a:spLocks noGrp="1"/>
          </p:cNvSpPr>
          <p:nvPr>
            <p:ph idx="1"/>
          </p:nvPr>
        </p:nvSpPr>
        <p:spPr/>
        <p:txBody>
          <a:bodyPr/>
          <a:lstStyle/>
          <a:p>
            <a:r>
              <a:rPr lang="en-US" sz="2400" smtClean="0"/>
              <a:t>Write an algorithm to accept an unspecified amount of integers.  Calculate and print the sum of the numbers entered.  The algorithm should also determine and print the highest number entered. The process should be terminated if the number entered exceeds 1000.</a:t>
            </a:r>
          </a:p>
          <a:p>
            <a:endParaRPr lang="en-US" sz="2400" smtClean="0"/>
          </a:p>
          <a:p>
            <a:r>
              <a:rPr lang="en-US" sz="2400" smtClean="0"/>
              <a:t>Write an algorithm to accept the price of items purchased at a supermarket. The entry of prices should continue as long as the price entered is not $101.00.  Calculate and print the total cost of items purchased.</a:t>
            </a:r>
            <a:endParaRPr lang="en-TT"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 to="" calcmode="lin" valueType="num">
                                      <p:cBhvr>
                                        <p:cTn id="12" dur="1" fill="hold"/>
                                        <p:tgtEl>
                                          <p:spTgt spid="3">
                                            <p:txEl>
                                              <p:pRg st="2" end="2"/>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Title 1"/>
          <p:cNvSpPr>
            <a:spLocks noGrp="1"/>
          </p:cNvSpPr>
          <p:nvPr>
            <p:ph type="title"/>
          </p:nvPr>
        </p:nvSpPr>
        <p:spPr>
          <a:xfrm>
            <a:off x="457200" y="642938"/>
            <a:ext cx="8229600" cy="1000125"/>
          </a:xfrm>
        </p:spPr>
        <p:txBody>
          <a:bodyPr/>
          <a:lstStyle/>
          <a:p>
            <a:pPr algn="ctr"/>
            <a:r>
              <a:rPr lang="en-TT" sz="2800" b="1" smtClean="0">
                <a:latin typeface="Arial Black" pitchFamily="34" charset="0"/>
              </a:rPr>
              <a:t>REPETITION STRUCTURES</a:t>
            </a:r>
            <a:br>
              <a:rPr lang="en-TT" sz="2800" b="1" smtClean="0">
                <a:latin typeface="Arial Black" pitchFamily="34" charset="0"/>
              </a:rPr>
            </a:br>
            <a:r>
              <a:rPr lang="en-TT" sz="2800" b="1" smtClean="0">
                <a:latin typeface="Arial Black" pitchFamily="34" charset="0"/>
              </a:rPr>
              <a:t>REPEAT Loop</a:t>
            </a:r>
            <a:endParaRPr lang="en-TT" sz="2800" smtClean="0"/>
          </a:p>
        </p:txBody>
      </p:sp>
      <p:sp>
        <p:nvSpPr>
          <p:cNvPr id="3" name="Content Placeholder 2"/>
          <p:cNvSpPr>
            <a:spLocks noGrp="1"/>
          </p:cNvSpPr>
          <p:nvPr>
            <p:ph idx="1"/>
          </p:nvPr>
        </p:nvSpPr>
        <p:spPr/>
        <p:txBody>
          <a:bodyPr/>
          <a:lstStyle/>
          <a:p>
            <a:pPr>
              <a:buFont typeface="Wingdings 2" pitchFamily="18" charset="2"/>
              <a:buNone/>
            </a:pPr>
            <a:r>
              <a:rPr lang="en-US" sz="2400" b="1" smtClean="0"/>
              <a:t>Repeat</a:t>
            </a:r>
            <a:r>
              <a:rPr lang="en-US" sz="2400" smtClean="0"/>
              <a:t> Loop construct syntax</a:t>
            </a:r>
            <a:r>
              <a:rPr lang="en-US" sz="2400" b="1" smtClean="0"/>
              <a:t>:</a:t>
            </a:r>
            <a:endParaRPr lang="en-TT" sz="2400" smtClean="0"/>
          </a:p>
          <a:p>
            <a:pPr>
              <a:buFont typeface="Wingdings 2" pitchFamily="18" charset="2"/>
              <a:buNone/>
            </a:pPr>
            <a:r>
              <a:rPr lang="en-US" sz="2400" smtClean="0"/>
              <a:t> REPEAT</a:t>
            </a:r>
            <a:endParaRPr lang="en-TT" sz="2400" smtClean="0"/>
          </a:p>
          <a:p>
            <a:pPr>
              <a:buFont typeface="Wingdings 2" pitchFamily="18" charset="2"/>
              <a:buNone/>
            </a:pPr>
            <a:r>
              <a:rPr lang="en-US" sz="2400" smtClean="0"/>
              <a:t>	{statements to be executed}</a:t>
            </a:r>
            <a:endParaRPr lang="en-TT" sz="2400" smtClean="0"/>
          </a:p>
          <a:p>
            <a:pPr>
              <a:buFont typeface="Wingdings 2" pitchFamily="18" charset="2"/>
              <a:buNone/>
            </a:pPr>
            <a:r>
              <a:rPr lang="en-US" sz="2400" smtClean="0"/>
              <a:t>UNTIL (Boolean expression)</a:t>
            </a:r>
          </a:p>
          <a:p>
            <a:pPr>
              <a:buFont typeface="Wingdings 2" pitchFamily="18" charset="2"/>
              <a:buNone/>
            </a:pPr>
            <a:endParaRPr lang="en-US" sz="2400" smtClean="0"/>
          </a:p>
          <a:p>
            <a:r>
              <a:rPr lang="en-US" sz="2400" smtClean="0"/>
              <a:t>The repeat loop is used to iterate a sequence of events until a specific condition becomes true. </a:t>
            </a:r>
          </a:p>
          <a:p>
            <a:r>
              <a:rPr lang="en-US" sz="2400" smtClean="0"/>
              <a:t> </a:t>
            </a:r>
            <a:r>
              <a:rPr lang="en-US" sz="2400" u="sng" smtClean="0"/>
              <a:t>The statements in the body of a Repeat loop are executed at least once</a:t>
            </a:r>
            <a:r>
              <a:rPr lang="en-US" sz="2400" smtClean="0"/>
              <a:t>, because the test of the condition takes place at the end of the loop.  </a:t>
            </a:r>
            <a:endParaRPr lang="en-TT"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to="" calcmode="lin" valueType="num">
                                      <p:cBhvr>
                                        <p:cTn id="12" dur="1" fill="hold"/>
                                        <p:tgtEl>
                                          <p:spTgt spid="3">
                                            <p:txEl>
                                              <p:pRg st="1" end="1"/>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to="" calcmode="lin" valueType="num">
                                      <p:cBhvr>
                                        <p:cTn id="17" dur="1" fill="hold"/>
                                        <p:tgtEl>
                                          <p:spTgt spid="3">
                                            <p:txEl>
                                              <p:pRg st="2" end="2"/>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 to="" calcmode="lin" valueType="num">
                                      <p:cBhvr>
                                        <p:cTn id="22" dur="1" fill="hold"/>
                                        <p:tgtEl>
                                          <p:spTgt spid="3">
                                            <p:txEl>
                                              <p:pRg st="3" end="3"/>
                                            </p:txEl>
                                          </p:spTgt>
                                        </p:tgtEl>
                                        <p:attrNameLst>
                                          <p:attrName/>
                                        </p:attrNameLst>
                                      </p:cBhvr>
                                    </p:anim>
                                  </p:childTnLst>
                                </p:cTn>
                              </p:par>
                            </p:childTnLst>
                          </p:cTn>
                        </p:par>
                      </p:childTnLst>
                    </p:cTn>
                  </p:par>
                  <p:par>
                    <p:cTn id="23" fill="hold">
                      <p:stCondLst>
                        <p:cond delay="indefinite"/>
                      </p:stCondLst>
                      <p:childTnLst>
                        <p:par>
                          <p:cTn id="24" fill="hold">
                            <p:stCondLst>
                              <p:cond delay="0"/>
                            </p:stCondLst>
                            <p:childTnLst>
                              <p:par>
                                <p:cTn id="25" presetID="24"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to="" calcmode="lin" valueType="num">
                                      <p:cBhvr>
                                        <p:cTn id="27" dur="1" fill="hold"/>
                                        <p:tgtEl>
                                          <p:spTgt spid="3">
                                            <p:txEl>
                                              <p:pRg st="5" end="5"/>
                                            </p:txEl>
                                          </p:spTgt>
                                        </p:tgtEl>
                                        <p:attrNameLst>
                                          <p:attrName/>
                                        </p:attrNameLst>
                                      </p:cBhvr>
                                    </p:anim>
                                  </p:childTnLst>
                                </p:cTn>
                              </p:par>
                            </p:childTnLst>
                          </p:cTn>
                        </p:par>
                      </p:childTnLst>
                    </p:cTn>
                  </p:par>
                  <p:par>
                    <p:cTn id="28" fill="hold">
                      <p:stCondLst>
                        <p:cond delay="indefinite"/>
                      </p:stCondLst>
                      <p:childTnLst>
                        <p:par>
                          <p:cTn id="29" fill="hold">
                            <p:stCondLst>
                              <p:cond delay="0"/>
                            </p:stCondLst>
                            <p:childTnLst>
                              <p:par>
                                <p:cTn id="30" presetID="24" presetClass="entr" presetSubtype="0"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 to="" calcmode="lin" valueType="num">
                                      <p:cBhvr>
                                        <p:cTn id="32" dur="1" fill="hold"/>
                                        <p:tgtEl>
                                          <p:spTgt spid="3">
                                            <p:txEl>
                                              <p:pRg st="6" end="6"/>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Title 1"/>
          <p:cNvSpPr>
            <a:spLocks noGrp="1"/>
          </p:cNvSpPr>
          <p:nvPr>
            <p:ph type="title"/>
          </p:nvPr>
        </p:nvSpPr>
        <p:spPr>
          <a:xfrm>
            <a:off x="500063" y="500063"/>
            <a:ext cx="8229600" cy="714375"/>
          </a:xfrm>
        </p:spPr>
        <p:txBody>
          <a:bodyPr/>
          <a:lstStyle/>
          <a:p>
            <a:pPr algn="ctr"/>
            <a:r>
              <a:rPr lang="en-TT" sz="3600" b="1" smtClean="0">
                <a:latin typeface="Arial Black" pitchFamily="34" charset="0"/>
              </a:rPr>
              <a:t>TRACE TABLES</a:t>
            </a:r>
            <a:endParaRPr lang="en-TT" sz="3600" b="1" smtClean="0"/>
          </a:p>
        </p:txBody>
      </p:sp>
      <p:sp>
        <p:nvSpPr>
          <p:cNvPr id="3" name="Content Placeholder 2"/>
          <p:cNvSpPr>
            <a:spLocks noGrp="1"/>
          </p:cNvSpPr>
          <p:nvPr>
            <p:ph idx="1"/>
          </p:nvPr>
        </p:nvSpPr>
        <p:spPr>
          <a:xfrm>
            <a:off x="457200" y="1935163"/>
            <a:ext cx="8186738" cy="4389437"/>
          </a:xfrm>
        </p:spPr>
        <p:txBody>
          <a:bodyPr/>
          <a:lstStyle/>
          <a:p>
            <a:pPr>
              <a:buFont typeface="Wingdings 2" pitchFamily="18" charset="2"/>
              <a:buNone/>
            </a:pPr>
            <a:r>
              <a:rPr lang="en-US" sz="2400" smtClean="0"/>
              <a:t>State what is printed when the following algorithm is executed.</a:t>
            </a:r>
            <a:endParaRPr lang="en-TT" sz="2400" smtClean="0"/>
          </a:p>
          <a:p>
            <a:pPr>
              <a:buFont typeface="Wingdings 2" pitchFamily="18" charset="2"/>
              <a:buNone/>
            </a:pPr>
            <a:r>
              <a:rPr lang="en-US" sz="2400" smtClean="0"/>
              <a:t> </a:t>
            </a:r>
            <a:endParaRPr lang="en-TT" sz="2400" smtClean="0"/>
          </a:p>
          <a:p>
            <a:pPr>
              <a:buFont typeface="Wingdings 2" pitchFamily="18" charset="2"/>
              <a:buNone/>
            </a:pPr>
            <a:r>
              <a:rPr lang="en-US" sz="2400" smtClean="0"/>
              <a:t>		FOR X = 1 to 3 DO</a:t>
            </a:r>
            <a:endParaRPr lang="en-TT" sz="2400" smtClean="0"/>
          </a:p>
          <a:p>
            <a:pPr>
              <a:buFont typeface="Wingdings 2" pitchFamily="18" charset="2"/>
              <a:buNone/>
            </a:pPr>
            <a:r>
              <a:rPr lang="en-US" sz="2400" smtClean="0"/>
              <a:t>		      FOR Y = 1 to 3 DO</a:t>
            </a:r>
            <a:endParaRPr lang="en-TT" sz="2400" smtClean="0"/>
          </a:p>
          <a:p>
            <a:pPr>
              <a:buFont typeface="Wingdings 2" pitchFamily="18" charset="2"/>
              <a:buNone/>
            </a:pPr>
            <a:r>
              <a:rPr lang="en-US" sz="2400" smtClean="0"/>
              <a:t>		           Product = Y * X</a:t>
            </a:r>
            <a:endParaRPr lang="en-TT" sz="2400" smtClean="0"/>
          </a:p>
          <a:p>
            <a:pPr>
              <a:buFont typeface="Wingdings 2" pitchFamily="18" charset="2"/>
              <a:buNone/>
            </a:pPr>
            <a:r>
              <a:rPr lang="en-US" sz="2400" smtClean="0"/>
              <a:t>		           Print Product</a:t>
            </a:r>
            <a:endParaRPr lang="en-TT" sz="2400" smtClean="0"/>
          </a:p>
          <a:p>
            <a:pPr>
              <a:buFont typeface="Wingdings 2" pitchFamily="18" charset="2"/>
              <a:buNone/>
            </a:pPr>
            <a:r>
              <a:rPr lang="en-US" sz="2400" smtClean="0"/>
              <a:t>		      ENDFOR</a:t>
            </a:r>
            <a:endParaRPr lang="en-TT" sz="2400" smtClean="0"/>
          </a:p>
          <a:p>
            <a:pPr>
              <a:buFont typeface="Wingdings 2" pitchFamily="18" charset="2"/>
              <a:buNone/>
            </a:pPr>
            <a:r>
              <a:rPr lang="en-US" sz="2400" smtClean="0"/>
              <a:t>		ENDFOR</a:t>
            </a:r>
            <a:endParaRPr lang="en-TT" sz="2400" smtClean="0"/>
          </a:p>
          <a:p>
            <a:pPr lvl="1">
              <a:spcAft>
                <a:spcPts val="1800"/>
              </a:spcAft>
              <a:buFont typeface="Wingdings 2" pitchFamily="18" charset="2"/>
              <a:buNone/>
            </a:pPr>
            <a:endParaRPr lang="en-TT" sz="260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to="" calcmode="lin" valueType="num">
                                      <p:cBhvr>
                                        <p:cTn id="12" dur="1" fill="hold"/>
                                        <p:tgtEl>
                                          <p:spTgt spid="3">
                                            <p:txEl>
                                              <p:pRg st="1" end="1"/>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to="" calcmode="lin" valueType="num">
                                      <p:cBhvr>
                                        <p:cTn id="17" dur="1" fill="hold"/>
                                        <p:tgtEl>
                                          <p:spTgt spid="3">
                                            <p:txEl>
                                              <p:pRg st="2" end="2"/>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 to="" calcmode="lin" valueType="num">
                                      <p:cBhvr>
                                        <p:cTn id="22" dur="1" fill="hold"/>
                                        <p:tgtEl>
                                          <p:spTgt spid="3">
                                            <p:txEl>
                                              <p:pRg st="3" end="3"/>
                                            </p:txEl>
                                          </p:spTgt>
                                        </p:tgtEl>
                                        <p:attrNameLst>
                                          <p:attrName/>
                                        </p:attrNameLst>
                                      </p:cBhvr>
                                    </p:anim>
                                  </p:childTnLst>
                                </p:cTn>
                              </p:par>
                            </p:childTnLst>
                          </p:cTn>
                        </p:par>
                      </p:childTnLst>
                    </p:cTn>
                  </p:par>
                  <p:par>
                    <p:cTn id="23" fill="hold">
                      <p:stCondLst>
                        <p:cond delay="indefinite"/>
                      </p:stCondLst>
                      <p:childTnLst>
                        <p:par>
                          <p:cTn id="24" fill="hold">
                            <p:stCondLst>
                              <p:cond delay="0"/>
                            </p:stCondLst>
                            <p:childTnLst>
                              <p:par>
                                <p:cTn id="25" presetID="24"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to="" calcmode="lin" valueType="num">
                                      <p:cBhvr>
                                        <p:cTn id="27" dur="1" fill="hold"/>
                                        <p:tgtEl>
                                          <p:spTgt spid="3">
                                            <p:txEl>
                                              <p:pRg st="4" end="4"/>
                                            </p:txEl>
                                          </p:spTgt>
                                        </p:tgtEl>
                                        <p:attrNameLst>
                                          <p:attrName/>
                                        </p:attrNameLst>
                                      </p:cBhvr>
                                    </p:anim>
                                  </p:childTnLst>
                                </p:cTn>
                              </p:par>
                            </p:childTnLst>
                          </p:cTn>
                        </p:par>
                      </p:childTnLst>
                    </p:cTn>
                  </p:par>
                  <p:par>
                    <p:cTn id="28" fill="hold">
                      <p:stCondLst>
                        <p:cond delay="indefinite"/>
                      </p:stCondLst>
                      <p:childTnLst>
                        <p:par>
                          <p:cTn id="29" fill="hold">
                            <p:stCondLst>
                              <p:cond delay="0"/>
                            </p:stCondLst>
                            <p:childTnLst>
                              <p:par>
                                <p:cTn id="30" presetID="24"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 to="" calcmode="lin" valueType="num">
                                      <p:cBhvr>
                                        <p:cTn id="32" dur="1" fill="hold"/>
                                        <p:tgtEl>
                                          <p:spTgt spid="3">
                                            <p:txEl>
                                              <p:pRg st="5" end="5"/>
                                            </p:txEl>
                                          </p:spTgt>
                                        </p:tgtEl>
                                        <p:attrNameLst>
                                          <p:attrName/>
                                        </p:attrNameLst>
                                      </p:cBhvr>
                                    </p:anim>
                                  </p:childTnLst>
                                </p:cTn>
                              </p:par>
                            </p:childTnLst>
                          </p:cTn>
                        </p:par>
                      </p:childTnLst>
                    </p:cTn>
                  </p:par>
                  <p:par>
                    <p:cTn id="33" fill="hold">
                      <p:stCondLst>
                        <p:cond delay="indefinite"/>
                      </p:stCondLst>
                      <p:childTnLst>
                        <p:par>
                          <p:cTn id="34" fill="hold">
                            <p:stCondLst>
                              <p:cond delay="0"/>
                            </p:stCondLst>
                            <p:childTnLst>
                              <p:par>
                                <p:cTn id="35" presetID="24"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to="" calcmode="lin" valueType="num">
                                      <p:cBhvr>
                                        <p:cTn id="37" dur="1" fill="hold"/>
                                        <p:tgtEl>
                                          <p:spTgt spid="3">
                                            <p:txEl>
                                              <p:pRg st="6" end="6"/>
                                            </p:txEl>
                                          </p:spTgt>
                                        </p:tgtEl>
                                        <p:attrNameLst>
                                          <p:attrName/>
                                        </p:attrNameLst>
                                      </p:cBhvr>
                                    </p:anim>
                                  </p:childTnLst>
                                </p:cTn>
                              </p:par>
                            </p:childTnLst>
                          </p:cTn>
                        </p:par>
                      </p:childTnLst>
                    </p:cTn>
                  </p:par>
                  <p:par>
                    <p:cTn id="38" fill="hold">
                      <p:stCondLst>
                        <p:cond delay="indefinite"/>
                      </p:stCondLst>
                      <p:childTnLst>
                        <p:par>
                          <p:cTn id="39" fill="hold">
                            <p:stCondLst>
                              <p:cond delay="0"/>
                            </p:stCondLst>
                            <p:childTnLst>
                              <p:par>
                                <p:cTn id="40" presetID="24"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 to="" calcmode="lin" valueType="num">
                                      <p:cBhvr>
                                        <p:cTn id="42" dur="1" fill="hold"/>
                                        <p:tgtEl>
                                          <p:spTgt spid="3">
                                            <p:txEl>
                                              <p:pRg st="7" end="7"/>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Title 1"/>
          <p:cNvSpPr>
            <a:spLocks noGrp="1"/>
          </p:cNvSpPr>
          <p:nvPr>
            <p:ph type="title"/>
          </p:nvPr>
        </p:nvSpPr>
        <p:spPr>
          <a:xfrm>
            <a:off x="457200" y="571500"/>
            <a:ext cx="8229600" cy="857250"/>
          </a:xfrm>
        </p:spPr>
        <p:txBody>
          <a:bodyPr/>
          <a:lstStyle/>
          <a:p>
            <a:pPr algn="ctr"/>
            <a:r>
              <a:rPr lang="en-TT" sz="4000" b="1" smtClean="0">
                <a:latin typeface="Arial Black" pitchFamily="34" charset="0"/>
              </a:rPr>
              <a:t>TRACE TABLES</a:t>
            </a:r>
            <a:endParaRPr lang="en-TT" sz="4000" smtClean="0"/>
          </a:p>
        </p:txBody>
      </p:sp>
      <p:sp>
        <p:nvSpPr>
          <p:cNvPr id="68611" name="Content Placeholder 2"/>
          <p:cNvSpPr>
            <a:spLocks noGrp="1"/>
          </p:cNvSpPr>
          <p:nvPr>
            <p:ph idx="1"/>
          </p:nvPr>
        </p:nvSpPr>
        <p:spPr/>
        <p:txBody>
          <a:bodyPr/>
          <a:lstStyle/>
          <a:p>
            <a:pPr>
              <a:buFont typeface="Wingdings 2" pitchFamily="18" charset="2"/>
              <a:buNone/>
            </a:pPr>
            <a:r>
              <a:rPr lang="en-US" sz="2400" smtClean="0"/>
              <a:t>What’s printed by the following Algorithm?</a:t>
            </a:r>
            <a:endParaRPr lang="en-TT" sz="2400" smtClean="0"/>
          </a:p>
          <a:p>
            <a:pPr>
              <a:buFont typeface="Wingdings 2" pitchFamily="18" charset="2"/>
              <a:buNone/>
            </a:pPr>
            <a:r>
              <a:rPr lang="en-US" sz="2400" smtClean="0"/>
              <a:t>	AMOUNT = 2</a:t>
            </a:r>
            <a:endParaRPr lang="en-TT" sz="2400" smtClean="0"/>
          </a:p>
          <a:p>
            <a:pPr>
              <a:buFont typeface="Wingdings 2" pitchFamily="18" charset="2"/>
              <a:buNone/>
            </a:pPr>
            <a:r>
              <a:rPr lang="en-US" sz="2400" smtClean="0"/>
              <a:t>	G = 4</a:t>
            </a:r>
            <a:endParaRPr lang="en-TT" sz="2400" smtClean="0"/>
          </a:p>
          <a:p>
            <a:pPr>
              <a:buFont typeface="Wingdings 2" pitchFamily="18" charset="2"/>
              <a:buNone/>
            </a:pPr>
            <a:r>
              <a:rPr lang="en-US" sz="2400" smtClean="0"/>
              <a:t>	WHILE AMOUNT &lt; 50 Do</a:t>
            </a:r>
            <a:endParaRPr lang="en-TT" sz="2400" smtClean="0"/>
          </a:p>
          <a:p>
            <a:pPr>
              <a:buFont typeface="Wingdings 2" pitchFamily="18" charset="2"/>
              <a:buNone/>
            </a:pPr>
            <a:r>
              <a:rPr lang="en-US" sz="2400" smtClean="0"/>
              <a:t>		G = G*2</a:t>
            </a:r>
            <a:endParaRPr lang="en-TT" sz="2400" smtClean="0"/>
          </a:p>
          <a:p>
            <a:pPr>
              <a:buFont typeface="Wingdings 2" pitchFamily="18" charset="2"/>
              <a:buNone/>
            </a:pPr>
            <a:r>
              <a:rPr lang="en-US" sz="2400" smtClean="0"/>
              <a:t>		AMOUNT = AMOUNT + G</a:t>
            </a:r>
            <a:endParaRPr lang="en-TT" sz="2400" smtClean="0"/>
          </a:p>
          <a:p>
            <a:pPr>
              <a:buFont typeface="Wingdings 2" pitchFamily="18" charset="2"/>
              <a:buNone/>
            </a:pPr>
            <a:r>
              <a:rPr lang="en-US" sz="2400" smtClean="0"/>
              <a:t>		Print AMOUNT, G</a:t>
            </a:r>
            <a:endParaRPr lang="en-TT" sz="2400" smtClean="0"/>
          </a:p>
          <a:p>
            <a:pPr>
              <a:buFont typeface="Wingdings 2" pitchFamily="18" charset="2"/>
              <a:buNone/>
            </a:pPr>
            <a:r>
              <a:rPr lang="en-US" sz="2400" smtClean="0"/>
              <a:t>	ENDWHILE</a:t>
            </a:r>
            <a:endParaRPr lang="en-TT" sz="2400" smtClean="0"/>
          </a:p>
          <a:p>
            <a:endParaRPr lang="en-TT" sz="2400" smtClean="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Title 1"/>
          <p:cNvSpPr>
            <a:spLocks noGrp="1"/>
          </p:cNvSpPr>
          <p:nvPr>
            <p:ph type="title"/>
          </p:nvPr>
        </p:nvSpPr>
        <p:spPr>
          <a:xfrm>
            <a:off x="457200" y="704850"/>
            <a:ext cx="8229600" cy="723900"/>
          </a:xfrm>
        </p:spPr>
        <p:txBody>
          <a:bodyPr/>
          <a:lstStyle/>
          <a:p>
            <a:pPr algn="ctr"/>
            <a:r>
              <a:rPr lang="en-TT" sz="3600" b="1" smtClean="0">
                <a:latin typeface="Arial Black" pitchFamily="34" charset="0"/>
              </a:rPr>
              <a:t>TRACE TABLES</a:t>
            </a:r>
            <a:endParaRPr lang="en-TT" sz="3600" smtClean="0"/>
          </a:p>
        </p:txBody>
      </p:sp>
      <p:sp>
        <p:nvSpPr>
          <p:cNvPr id="3" name="Content Placeholder 2"/>
          <p:cNvSpPr>
            <a:spLocks noGrp="1"/>
          </p:cNvSpPr>
          <p:nvPr>
            <p:ph idx="1"/>
          </p:nvPr>
        </p:nvSpPr>
        <p:spPr/>
        <p:txBody>
          <a:bodyPr>
            <a:normAutofit fontScale="70000" lnSpcReduction="20000"/>
          </a:bodyPr>
          <a:lstStyle/>
          <a:p>
            <a:pPr marL="274320" indent="-274320" fontAlgn="auto">
              <a:spcAft>
                <a:spcPts val="0"/>
              </a:spcAft>
              <a:buClr>
                <a:schemeClr val="accent3"/>
              </a:buClr>
              <a:buFont typeface="Wingdings 2"/>
              <a:buNone/>
              <a:defRPr/>
            </a:pPr>
            <a:r>
              <a:rPr lang="en-US" dirty="0" smtClean="0"/>
              <a:t>INPUT A,B,C</a:t>
            </a:r>
            <a:endParaRPr lang="en-TT" dirty="0" smtClean="0"/>
          </a:p>
          <a:p>
            <a:pPr marL="274320" indent="-274320" fontAlgn="auto">
              <a:spcAft>
                <a:spcPts val="0"/>
              </a:spcAft>
              <a:buClr>
                <a:schemeClr val="accent3"/>
              </a:buClr>
              <a:buFont typeface="Wingdings 2"/>
              <a:buNone/>
              <a:defRPr/>
            </a:pPr>
            <a:r>
              <a:rPr lang="en-US" dirty="0" smtClean="0"/>
              <a:t>	A = B + C</a:t>
            </a:r>
            <a:endParaRPr lang="en-TT" dirty="0" smtClean="0"/>
          </a:p>
          <a:p>
            <a:pPr marL="274320" indent="-274320" fontAlgn="auto">
              <a:spcAft>
                <a:spcPts val="0"/>
              </a:spcAft>
              <a:buClr>
                <a:schemeClr val="accent3"/>
              </a:buClr>
              <a:buFont typeface="Wingdings 2"/>
              <a:buNone/>
              <a:defRPr/>
            </a:pPr>
            <a:r>
              <a:rPr lang="en-US" dirty="0" smtClean="0"/>
              <a:t>	B = A – C</a:t>
            </a:r>
            <a:endParaRPr lang="en-TT" dirty="0" smtClean="0"/>
          </a:p>
          <a:p>
            <a:pPr marL="274320" indent="-274320" fontAlgn="auto">
              <a:spcAft>
                <a:spcPts val="0"/>
              </a:spcAft>
              <a:buClr>
                <a:schemeClr val="accent3"/>
              </a:buClr>
              <a:buFont typeface="Wingdings 2"/>
              <a:buNone/>
              <a:defRPr/>
            </a:pPr>
            <a:r>
              <a:rPr lang="en-US" dirty="0" smtClean="0"/>
              <a:t>	C =  A + B</a:t>
            </a:r>
            <a:endParaRPr lang="en-TT" dirty="0" smtClean="0"/>
          </a:p>
          <a:p>
            <a:pPr marL="274320" indent="-274320" fontAlgn="auto">
              <a:spcAft>
                <a:spcPts val="0"/>
              </a:spcAft>
              <a:buClr>
                <a:schemeClr val="accent3"/>
              </a:buClr>
              <a:buFont typeface="Wingdings 2"/>
              <a:buNone/>
              <a:defRPr/>
            </a:pPr>
            <a:r>
              <a:rPr lang="en-US" dirty="0" smtClean="0"/>
              <a:t>	IF A &gt; B THEN</a:t>
            </a:r>
            <a:endParaRPr lang="en-TT" dirty="0" smtClean="0"/>
          </a:p>
          <a:p>
            <a:pPr marL="274320" indent="-274320" fontAlgn="auto">
              <a:spcAft>
                <a:spcPts val="0"/>
              </a:spcAft>
              <a:buClr>
                <a:schemeClr val="accent3"/>
              </a:buClr>
              <a:buFont typeface="Wingdings 2"/>
              <a:buNone/>
              <a:defRPr/>
            </a:pPr>
            <a:r>
              <a:rPr lang="en-US" dirty="0" smtClean="0"/>
              <a:t>		C = A – B</a:t>
            </a:r>
            <a:endParaRPr lang="en-TT" dirty="0" smtClean="0"/>
          </a:p>
          <a:p>
            <a:pPr marL="274320" indent="-274320" fontAlgn="auto">
              <a:spcAft>
                <a:spcPts val="0"/>
              </a:spcAft>
              <a:buClr>
                <a:schemeClr val="accent3"/>
              </a:buClr>
              <a:buFont typeface="Wingdings 2"/>
              <a:buNone/>
              <a:defRPr/>
            </a:pPr>
            <a:r>
              <a:rPr lang="en-US" dirty="0" smtClean="0"/>
              <a:t>	ELSE</a:t>
            </a:r>
            <a:endParaRPr lang="en-TT" dirty="0" smtClean="0"/>
          </a:p>
          <a:p>
            <a:pPr marL="274320" indent="-274320" fontAlgn="auto">
              <a:spcAft>
                <a:spcPts val="0"/>
              </a:spcAft>
              <a:buClr>
                <a:schemeClr val="accent3"/>
              </a:buClr>
              <a:buFont typeface="Wingdings 2"/>
              <a:buNone/>
              <a:defRPr/>
            </a:pPr>
            <a:r>
              <a:rPr lang="en-US" dirty="0" smtClean="0"/>
              <a:t>		C = B – A</a:t>
            </a:r>
            <a:endParaRPr lang="en-TT" dirty="0" smtClean="0"/>
          </a:p>
          <a:p>
            <a:pPr marL="274320" indent="-274320" fontAlgn="auto">
              <a:spcAft>
                <a:spcPts val="0"/>
              </a:spcAft>
              <a:buClr>
                <a:schemeClr val="accent3"/>
              </a:buClr>
              <a:buFont typeface="Wingdings 2"/>
              <a:buNone/>
              <a:defRPr/>
            </a:pPr>
            <a:r>
              <a:rPr lang="en-US" dirty="0" smtClean="0"/>
              <a:t>	ENDIF</a:t>
            </a:r>
            <a:endParaRPr lang="en-TT" dirty="0" smtClean="0"/>
          </a:p>
          <a:p>
            <a:pPr marL="274320" indent="-274320" fontAlgn="auto">
              <a:spcAft>
                <a:spcPts val="0"/>
              </a:spcAft>
              <a:buClr>
                <a:schemeClr val="accent3"/>
              </a:buClr>
              <a:buFont typeface="Wingdings 2"/>
              <a:buNone/>
              <a:defRPr/>
            </a:pPr>
            <a:r>
              <a:rPr lang="en-US" dirty="0" smtClean="0"/>
              <a:t>	Print A,B,C</a:t>
            </a:r>
            <a:endParaRPr lang="en-TT" dirty="0" smtClean="0"/>
          </a:p>
          <a:p>
            <a:pPr marL="274320" indent="-274320" fontAlgn="auto">
              <a:spcAft>
                <a:spcPts val="0"/>
              </a:spcAft>
              <a:buClr>
                <a:schemeClr val="accent3"/>
              </a:buClr>
              <a:buFont typeface="Wingdings 2"/>
              <a:buNone/>
              <a:defRPr/>
            </a:pPr>
            <a:r>
              <a:rPr lang="en-US" dirty="0" smtClean="0"/>
              <a:t>	</a:t>
            </a:r>
            <a:endParaRPr lang="en-TT" dirty="0" smtClean="0"/>
          </a:p>
          <a:p>
            <a:pPr marL="274320" indent="-274320" fontAlgn="auto">
              <a:spcAft>
                <a:spcPts val="0"/>
              </a:spcAft>
              <a:buClr>
                <a:schemeClr val="accent3"/>
              </a:buClr>
              <a:buFont typeface="Wingdings 2"/>
              <a:buNone/>
              <a:defRPr/>
            </a:pPr>
            <a:r>
              <a:rPr lang="en-US" dirty="0" smtClean="0"/>
              <a:t>	State what is printed by the algorithm above when the following data is input:</a:t>
            </a:r>
            <a:endParaRPr lang="en-TT" dirty="0" smtClean="0"/>
          </a:p>
          <a:p>
            <a:pPr marL="274320" indent="-274320" fontAlgn="auto">
              <a:spcAft>
                <a:spcPts val="0"/>
              </a:spcAft>
              <a:buClr>
                <a:schemeClr val="accent3"/>
              </a:buClr>
              <a:buFont typeface="Wingdings 2"/>
              <a:buNone/>
              <a:defRPr/>
            </a:pPr>
            <a:r>
              <a:rPr lang="en-US" dirty="0" smtClean="0"/>
              <a:t> </a:t>
            </a:r>
            <a:endParaRPr lang="en-TT" dirty="0" smtClean="0"/>
          </a:p>
          <a:p>
            <a:pPr marL="274320" indent="-274320" fontAlgn="auto">
              <a:spcAft>
                <a:spcPts val="0"/>
              </a:spcAft>
              <a:buClr>
                <a:schemeClr val="accent3"/>
              </a:buClr>
              <a:buFont typeface="Wingdings 2"/>
              <a:buNone/>
              <a:defRPr/>
            </a:pPr>
            <a:r>
              <a:rPr lang="en-US" dirty="0" smtClean="0"/>
              <a:t>	(</a:t>
            </a:r>
            <a:r>
              <a:rPr lang="en-US" dirty="0" err="1" smtClean="0"/>
              <a:t>i</a:t>
            </a:r>
            <a:r>
              <a:rPr lang="en-US" dirty="0" smtClean="0"/>
              <a:t>)	5, 7, 9</a:t>
            </a:r>
            <a:endParaRPr lang="en-TT" dirty="0" smtClean="0"/>
          </a:p>
          <a:p>
            <a:pPr marL="274320" indent="-274320" fontAlgn="auto">
              <a:spcAft>
                <a:spcPts val="0"/>
              </a:spcAft>
              <a:buClr>
                <a:schemeClr val="accent3"/>
              </a:buClr>
              <a:buFont typeface="Wingdings 2"/>
              <a:buNone/>
              <a:defRPr/>
            </a:pPr>
            <a:r>
              <a:rPr lang="en-US" dirty="0" smtClean="0"/>
              <a:t>	(ii)	 9, -7, 5</a:t>
            </a:r>
            <a:r>
              <a:rPr lang="en-US" sz="2400" dirty="0" smtClean="0"/>
              <a:t>	</a:t>
            </a:r>
            <a:endParaRPr lang="en-TT" sz="2400" dirty="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Title 1"/>
          <p:cNvSpPr>
            <a:spLocks noGrp="1"/>
          </p:cNvSpPr>
          <p:nvPr>
            <p:ph type="title"/>
          </p:nvPr>
        </p:nvSpPr>
        <p:spPr>
          <a:xfrm>
            <a:off x="457200" y="704850"/>
            <a:ext cx="8229600" cy="723900"/>
          </a:xfrm>
        </p:spPr>
        <p:txBody>
          <a:bodyPr/>
          <a:lstStyle/>
          <a:p>
            <a:pPr algn="ctr"/>
            <a:r>
              <a:rPr lang="en-TT" sz="3600" b="1" smtClean="0">
                <a:latin typeface="Arial Black" pitchFamily="34" charset="0"/>
              </a:rPr>
              <a:t>TRACE TABLES</a:t>
            </a:r>
            <a:endParaRPr lang="en-TT" sz="3600" smtClean="0"/>
          </a:p>
        </p:txBody>
      </p:sp>
      <p:sp>
        <p:nvSpPr>
          <p:cNvPr id="70659" name="Content Placeholder 2"/>
          <p:cNvSpPr>
            <a:spLocks noGrp="1"/>
          </p:cNvSpPr>
          <p:nvPr>
            <p:ph idx="1"/>
          </p:nvPr>
        </p:nvSpPr>
        <p:spPr/>
        <p:txBody>
          <a:bodyPr/>
          <a:lstStyle/>
          <a:p>
            <a:pPr>
              <a:buFont typeface="Wingdings 2" pitchFamily="18" charset="2"/>
              <a:buNone/>
            </a:pPr>
            <a:r>
              <a:rPr lang="en-US" sz="2400" smtClean="0"/>
              <a:t>Complete the trace table based on the following algorithm</a:t>
            </a:r>
            <a:r>
              <a:rPr lang="en-US" sz="2000" smtClean="0"/>
              <a:t>.</a:t>
            </a:r>
            <a:endParaRPr lang="en-TT" sz="2000" smtClean="0"/>
          </a:p>
          <a:p>
            <a:pPr>
              <a:buFont typeface="Wingdings 2" pitchFamily="18" charset="2"/>
              <a:buNone/>
            </a:pPr>
            <a:r>
              <a:rPr lang="en-US" sz="2000" smtClean="0"/>
              <a:t>	B = 2</a:t>
            </a:r>
            <a:endParaRPr lang="en-TT" sz="2000" smtClean="0"/>
          </a:p>
          <a:p>
            <a:pPr>
              <a:buFont typeface="Wingdings 2" pitchFamily="18" charset="2"/>
              <a:buNone/>
            </a:pPr>
            <a:r>
              <a:rPr lang="en-US" sz="2000" smtClean="0"/>
              <a:t>	C = 4</a:t>
            </a:r>
            <a:endParaRPr lang="en-TT" sz="2000" smtClean="0"/>
          </a:p>
          <a:p>
            <a:pPr>
              <a:buFont typeface="Wingdings 2" pitchFamily="18" charset="2"/>
              <a:buNone/>
            </a:pPr>
            <a:r>
              <a:rPr lang="en-US" sz="2000" smtClean="0"/>
              <a:t> Total = 3</a:t>
            </a:r>
            <a:endParaRPr lang="en-TT" sz="2000" smtClean="0"/>
          </a:p>
          <a:p>
            <a:pPr>
              <a:buFont typeface="Wingdings 2" pitchFamily="18" charset="2"/>
              <a:buNone/>
            </a:pPr>
            <a:r>
              <a:rPr lang="en-US" sz="2000" smtClean="0"/>
              <a:t>	WHILE B &lt;= 45 Do</a:t>
            </a:r>
            <a:endParaRPr lang="en-TT" sz="2000" smtClean="0"/>
          </a:p>
          <a:p>
            <a:pPr>
              <a:buFont typeface="Wingdings 2" pitchFamily="18" charset="2"/>
              <a:buNone/>
            </a:pPr>
            <a:r>
              <a:rPr lang="en-US" sz="2000" smtClean="0"/>
              <a:t>		B = B + C</a:t>
            </a:r>
            <a:endParaRPr lang="en-TT" sz="2000" smtClean="0"/>
          </a:p>
          <a:p>
            <a:pPr>
              <a:buFont typeface="Wingdings 2" pitchFamily="18" charset="2"/>
              <a:buNone/>
            </a:pPr>
            <a:r>
              <a:rPr lang="en-US" sz="2000" smtClean="0"/>
              <a:t>		C = C + B</a:t>
            </a:r>
            <a:endParaRPr lang="en-TT" sz="2000" smtClean="0"/>
          </a:p>
          <a:p>
            <a:pPr>
              <a:buFont typeface="Wingdings 2" pitchFamily="18" charset="2"/>
              <a:buNone/>
            </a:pPr>
            <a:r>
              <a:rPr lang="en-US" sz="2000" smtClean="0"/>
              <a:t>		Total = Total + C</a:t>
            </a:r>
            <a:endParaRPr lang="en-TT" sz="2000" smtClean="0"/>
          </a:p>
          <a:p>
            <a:pPr>
              <a:buFont typeface="Wingdings 2" pitchFamily="18" charset="2"/>
              <a:buNone/>
            </a:pPr>
            <a:r>
              <a:rPr lang="en-US" sz="2000" smtClean="0"/>
              <a:t>	ENDWHILE</a:t>
            </a:r>
            <a:endParaRPr lang="en-TT" sz="2000" smtClean="0"/>
          </a:p>
          <a:p>
            <a:pPr>
              <a:buFont typeface="Wingdings 2" pitchFamily="18" charset="2"/>
              <a:buNone/>
            </a:pPr>
            <a:r>
              <a:rPr lang="en-US" sz="2000" smtClean="0"/>
              <a:t>	Print Total</a:t>
            </a:r>
            <a:endParaRPr lang="en-TT" sz="2000" smtClean="0"/>
          </a:p>
          <a:p>
            <a:pPr>
              <a:buFont typeface="Wingdings 2" pitchFamily="18" charset="2"/>
              <a:buNone/>
            </a:pPr>
            <a:endParaRPr lang="en-TT" sz="2400" smtClean="0"/>
          </a:p>
        </p:txBody>
      </p:sp>
      <p:graphicFrame>
        <p:nvGraphicFramePr>
          <p:cNvPr id="4" name="Table 3"/>
          <p:cNvGraphicFramePr>
            <a:graphicFrameLocks noGrp="1"/>
          </p:cNvGraphicFramePr>
          <p:nvPr/>
        </p:nvGraphicFramePr>
        <p:xfrm>
          <a:off x="3571875" y="3214688"/>
          <a:ext cx="5095899" cy="1849120"/>
        </p:xfrm>
        <a:graphic>
          <a:graphicData uri="http://schemas.openxmlformats.org/drawingml/2006/table">
            <a:tbl>
              <a:tblPr firstRow="1" bandRow="1">
                <a:tableStyleId>{5C22544A-7EE6-4342-B048-85BDC9FD1C3A}</a:tableStyleId>
              </a:tblPr>
              <a:tblGrid>
                <a:gridCol w="1698633"/>
                <a:gridCol w="1698633"/>
                <a:gridCol w="1698633"/>
              </a:tblGrid>
              <a:tr h="142876">
                <a:tc>
                  <a:txBody>
                    <a:bodyPr/>
                    <a:lstStyle/>
                    <a:p>
                      <a:pPr algn="ctr"/>
                      <a:r>
                        <a:rPr lang="en-TT" dirty="0" smtClean="0"/>
                        <a:t>B</a:t>
                      </a:r>
                      <a:endParaRPr lang="en-TT" dirty="0"/>
                    </a:p>
                  </a:txBody>
                  <a:tcPr anchor="ctr"/>
                </a:tc>
                <a:tc>
                  <a:txBody>
                    <a:bodyPr/>
                    <a:lstStyle/>
                    <a:p>
                      <a:pPr algn="ctr"/>
                      <a:r>
                        <a:rPr lang="en-TT" dirty="0" smtClean="0"/>
                        <a:t>C</a:t>
                      </a:r>
                      <a:endParaRPr lang="en-TT" dirty="0"/>
                    </a:p>
                  </a:txBody>
                  <a:tcPr anchor="ctr"/>
                </a:tc>
                <a:tc>
                  <a:txBody>
                    <a:bodyPr/>
                    <a:lstStyle/>
                    <a:p>
                      <a:pPr algn="ctr"/>
                      <a:r>
                        <a:rPr lang="en-TT" dirty="0" smtClean="0"/>
                        <a:t>TOTAL</a:t>
                      </a:r>
                      <a:endParaRPr lang="en-TT" dirty="0"/>
                    </a:p>
                  </a:txBody>
                  <a:tcPr anchor="ctr"/>
                </a:tc>
              </a:tr>
              <a:tr h="370840">
                <a:tc>
                  <a:txBody>
                    <a:bodyPr/>
                    <a:lstStyle/>
                    <a:p>
                      <a:pPr algn="ctr"/>
                      <a:r>
                        <a:rPr lang="en-TT" dirty="0" smtClean="0"/>
                        <a:t>2</a:t>
                      </a:r>
                      <a:endParaRPr lang="en-TT" dirty="0"/>
                    </a:p>
                  </a:txBody>
                  <a:tcPr anchor="ctr"/>
                </a:tc>
                <a:tc>
                  <a:txBody>
                    <a:bodyPr/>
                    <a:lstStyle/>
                    <a:p>
                      <a:pPr algn="ctr"/>
                      <a:r>
                        <a:rPr lang="en-TT" dirty="0" smtClean="0"/>
                        <a:t>4</a:t>
                      </a:r>
                      <a:endParaRPr lang="en-TT" dirty="0"/>
                    </a:p>
                  </a:txBody>
                  <a:tcPr anchor="ctr"/>
                </a:tc>
                <a:tc>
                  <a:txBody>
                    <a:bodyPr/>
                    <a:lstStyle/>
                    <a:p>
                      <a:pPr algn="ctr"/>
                      <a:r>
                        <a:rPr lang="en-TT" dirty="0" smtClean="0"/>
                        <a:t>3</a:t>
                      </a:r>
                      <a:endParaRPr lang="en-TT" dirty="0"/>
                    </a:p>
                  </a:txBody>
                  <a:tcPr anchor="ctr"/>
                </a:tc>
              </a:tr>
              <a:tr h="370840">
                <a:tc>
                  <a:txBody>
                    <a:bodyPr/>
                    <a:lstStyle/>
                    <a:p>
                      <a:pPr algn="ctr"/>
                      <a:endParaRPr lang="en-TT"/>
                    </a:p>
                  </a:txBody>
                  <a:tcPr anchor="ctr"/>
                </a:tc>
                <a:tc>
                  <a:txBody>
                    <a:bodyPr/>
                    <a:lstStyle/>
                    <a:p>
                      <a:pPr algn="ctr"/>
                      <a:endParaRPr lang="en-TT" dirty="0"/>
                    </a:p>
                  </a:txBody>
                  <a:tcPr anchor="ctr"/>
                </a:tc>
                <a:tc>
                  <a:txBody>
                    <a:bodyPr/>
                    <a:lstStyle/>
                    <a:p>
                      <a:pPr algn="ctr"/>
                      <a:endParaRPr lang="en-TT"/>
                    </a:p>
                  </a:txBody>
                  <a:tcPr anchor="ctr"/>
                </a:tc>
              </a:tr>
              <a:tr h="370840">
                <a:tc>
                  <a:txBody>
                    <a:bodyPr/>
                    <a:lstStyle/>
                    <a:p>
                      <a:pPr algn="ctr"/>
                      <a:endParaRPr lang="en-TT"/>
                    </a:p>
                  </a:txBody>
                  <a:tcPr anchor="ctr"/>
                </a:tc>
                <a:tc>
                  <a:txBody>
                    <a:bodyPr/>
                    <a:lstStyle/>
                    <a:p>
                      <a:pPr algn="ctr"/>
                      <a:endParaRPr lang="en-TT" dirty="0"/>
                    </a:p>
                  </a:txBody>
                  <a:tcPr anchor="ctr"/>
                </a:tc>
                <a:tc>
                  <a:txBody>
                    <a:bodyPr/>
                    <a:lstStyle/>
                    <a:p>
                      <a:pPr algn="ctr"/>
                      <a:endParaRPr lang="en-TT" dirty="0"/>
                    </a:p>
                  </a:txBody>
                  <a:tcPr anchor="ctr"/>
                </a:tc>
              </a:tr>
              <a:tr h="370840">
                <a:tc>
                  <a:txBody>
                    <a:bodyPr/>
                    <a:lstStyle/>
                    <a:p>
                      <a:endParaRPr lang="en-TT"/>
                    </a:p>
                  </a:txBody>
                  <a:tcPr/>
                </a:tc>
                <a:tc>
                  <a:txBody>
                    <a:bodyPr/>
                    <a:lstStyle/>
                    <a:p>
                      <a:endParaRPr lang="en-TT"/>
                    </a:p>
                  </a:txBody>
                  <a:tcPr/>
                </a:tc>
                <a:tc>
                  <a:txBody>
                    <a:bodyPr/>
                    <a:lstStyle/>
                    <a:p>
                      <a:endParaRPr lang="en-TT" dirty="0"/>
                    </a:p>
                  </a:txBody>
                  <a:tcPr/>
                </a:tc>
              </a:tr>
            </a:tbl>
          </a:graphicData>
        </a:graphic>
      </p:graphicFrame>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Title 1"/>
          <p:cNvSpPr>
            <a:spLocks noGrp="1"/>
          </p:cNvSpPr>
          <p:nvPr>
            <p:ph type="title"/>
          </p:nvPr>
        </p:nvSpPr>
        <p:spPr>
          <a:xfrm>
            <a:off x="428625" y="428625"/>
            <a:ext cx="8229600" cy="1143000"/>
          </a:xfrm>
        </p:spPr>
        <p:txBody>
          <a:bodyPr/>
          <a:lstStyle/>
          <a:p>
            <a:pPr algn="ctr"/>
            <a:r>
              <a:rPr lang="en-TT" sz="2400" b="1" smtClean="0">
                <a:latin typeface="Arial Black" pitchFamily="34" charset="0"/>
              </a:rPr>
              <a:t>LIST PROCESSING USING ARRAYS</a:t>
            </a:r>
            <a:endParaRPr lang="en-TT" sz="2400" b="1" smtClean="0"/>
          </a:p>
        </p:txBody>
      </p:sp>
      <p:sp>
        <p:nvSpPr>
          <p:cNvPr id="3" name="Content Placeholder 2"/>
          <p:cNvSpPr>
            <a:spLocks noGrp="1"/>
          </p:cNvSpPr>
          <p:nvPr>
            <p:ph idx="1"/>
          </p:nvPr>
        </p:nvSpPr>
        <p:spPr/>
        <p:txBody>
          <a:bodyPr/>
          <a:lstStyle/>
          <a:p>
            <a:pPr>
              <a:spcAft>
                <a:spcPts val="1200"/>
              </a:spcAft>
            </a:pPr>
            <a:r>
              <a:rPr lang="en-TT" sz="2400" smtClean="0"/>
              <a:t>What is an Array? </a:t>
            </a:r>
          </a:p>
          <a:p>
            <a:pPr>
              <a:spcAft>
                <a:spcPts val="1200"/>
              </a:spcAft>
            </a:pPr>
            <a:r>
              <a:rPr lang="en-TT" sz="2400" smtClean="0"/>
              <a:t>Accessing the Elements in an Array</a:t>
            </a:r>
          </a:p>
          <a:p>
            <a:pPr>
              <a:spcAft>
                <a:spcPts val="1200"/>
              </a:spcAft>
            </a:pPr>
            <a:r>
              <a:rPr lang="en-TT" sz="2400" smtClean="0"/>
              <a:t>Initializing Arrays</a:t>
            </a:r>
          </a:p>
          <a:p>
            <a:pPr>
              <a:spcAft>
                <a:spcPts val="1200"/>
              </a:spcAft>
            </a:pPr>
            <a:r>
              <a:rPr lang="en-TT" sz="2400" smtClean="0"/>
              <a:t>Reading Values into an Array</a:t>
            </a:r>
          </a:p>
          <a:p>
            <a:pPr>
              <a:spcAft>
                <a:spcPts val="1200"/>
              </a:spcAft>
            </a:pPr>
            <a:r>
              <a:rPr lang="en-TT" sz="2400" smtClean="0"/>
              <a:t>Displaying Array Values</a:t>
            </a:r>
          </a:p>
          <a:p>
            <a:pPr>
              <a:spcAft>
                <a:spcPts val="1200"/>
              </a:spcAft>
            </a:pPr>
            <a:r>
              <a:rPr lang="en-TT" sz="2400" smtClean="0"/>
              <a:t>Traversing Arrays</a:t>
            </a:r>
          </a:p>
          <a:p>
            <a:pPr>
              <a:spcAft>
                <a:spcPts val="1200"/>
              </a:spcAft>
            </a:pPr>
            <a:r>
              <a:rPr lang="en-TT" sz="2400" smtClean="0"/>
              <a:t>Manipulating Arrays</a:t>
            </a:r>
            <a:endParaRPr lang="en-TT" sz="200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to="" calcmode="lin" valueType="num">
                                      <p:cBhvr>
                                        <p:cTn id="12" dur="1" fill="hold"/>
                                        <p:tgtEl>
                                          <p:spTgt spid="3">
                                            <p:txEl>
                                              <p:pRg st="1" end="1"/>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to="" calcmode="lin" valueType="num">
                                      <p:cBhvr>
                                        <p:cTn id="17" dur="1" fill="hold"/>
                                        <p:tgtEl>
                                          <p:spTgt spid="3">
                                            <p:txEl>
                                              <p:pRg st="2" end="2"/>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 to="" calcmode="lin" valueType="num">
                                      <p:cBhvr>
                                        <p:cTn id="22" dur="1" fill="hold"/>
                                        <p:tgtEl>
                                          <p:spTgt spid="3">
                                            <p:txEl>
                                              <p:pRg st="3" end="3"/>
                                            </p:txEl>
                                          </p:spTgt>
                                        </p:tgtEl>
                                        <p:attrNameLst>
                                          <p:attrName/>
                                        </p:attrNameLst>
                                      </p:cBhvr>
                                    </p:anim>
                                  </p:childTnLst>
                                </p:cTn>
                              </p:par>
                            </p:childTnLst>
                          </p:cTn>
                        </p:par>
                      </p:childTnLst>
                    </p:cTn>
                  </p:par>
                  <p:par>
                    <p:cTn id="23" fill="hold">
                      <p:stCondLst>
                        <p:cond delay="indefinite"/>
                      </p:stCondLst>
                      <p:childTnLst>
                        <p:par>
                          <p:cTn id="24" fill="hold">
                            <p:stCondLst>
                              <p:cond delay="0"/>
                            </p:stCondLst>
                            <p:childTnLst>
                              <p:par>
                                <p:cTn id="25" presetID="24"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to="" calcmode="lin" valueType="num">
                                      <p:cBhvr>
                                        <p:cTn id="27" dur="1" fill="hold"/>
                                        <p:tgtEl>
                                          <p:spTgt spid="3">
                                            <p:txEl>
                                              <p:pRg st="4" end="4"/>
                                            </p:txEl>
                                          </p:spTgt>
                                        </p:tgtEl>
                                        <p:attrNameLst>
                                          <p:attrName/>
                                        </p:attrNameLst>
                                      </p:cBhvr>
                                    </p:anim>
                                  </p:childTnLst>
                                </p:cTn>
                              </p:par>
                            </p:childTnLst>
                          </p:cTn>
                        </p:par>
                      </p:childTnLst>
                    </p:cTn>
                  </p:par>
                  <p:par>
                    <p:cTn id="28" fill="hold">
                      <p:stCondLst>
                        <p:cond delay="indefinite"/>
                      </p:stCondLst>
                      <p:childTnLst>
                        <p:par>
                          <p:cTn id="29" fill="hold">
                            <p:stCondLst>
                              <p:cond delay="0"/>
                            </p:stCondLst>
                            <p:childTnLst>
                              <p:par>
                                <p:cTn id="30" presetID="24"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 to="" calcmode="lin" valueType="num">
                                      <p:cBhvr>
                                        <p:cTn id="32" dur="1" fill="hold"/>
                                        <p:tgtEl>
                                          <p:spTgt spid="3">
                                            <p:txEl>
                                              <p:pRg st="5" end="5"/>
                                            </p:txEl>
                                          </p:spTgt>
                                        </p:tgtEl>
                                        <p:attrNameLst>
                                          <p:attrName/>
                                        </p:attrNameLst>
                                      </p:cBhvr>
                                    </p:anim>
                                  </p:childTnLst>
                                </p:cTn>
                              </p:par>
                            </p:childTnLst>
                          </p:cTn>
                        </p:par>
                      </p:childTnLst>
                    </p:cTn>
                  </p:par>
                  <p:par>
                    <p:cTn id="33" fill="hold">
                      <p:stCondLst>
                        <p:cond delay="indefinite"/>
                      </p:stCondLst>
                      <p:childTnLst>
                        <p:par>
                          <p:cTn id="34" fill="hold">
                            <p:stCondLst>
                              <p:cond delay="0"/>
                            </p:stCondLst>
                            <p:childTnLst>
                              <p:par>
                                <p:cTn id="35" presetID="24"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to="" calcmode="lin" valueType="num">
                                      <p:cBhvr>
                                        <p:cTn id="37" dur="1" fill="hold"/>
                                        <p:tgtEl>
                                          <p:spTgt spid="3">
                                            <p:txEl>
                                              <p:pRg st="6" end="6"/>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Title 1"/>
          <p:cNvSpPr>
            <a:spLocks noGrp="1"/>
          </p:cNvSpPr>
          <p:nvPr>
            <p:ph type="title"/>
          </p:nvPr>
        </p:nvSpPr>
        <p:spPr>
          <a:xfrm>
            <a:off x="428625" y="642938"/>
            <a:ext cx="8229600" cy="714375"/>
          </a:xfrm>
        </p:spPr>
        <p:txBody>
          <a:bodyPr/>
          <a:lstStyle/>
          <a:p>
            <a:pPr algn="ctr"/>
            <a:r>
              <a:rPr lang="en-TT" sz="2400" b="1" smtClean="0">
                <a:latin typeface="Arial Black" pitchFamily="34" charset="0"/>
              </a:rPr>
              <a:t>TOP-DOWN DESIGN METHODOLOGY</a:t>
            </a:r>
            <a:endParaRPr lang="en-TT" sz="2400" smtClean="0"/>
          </a:p>
        </p:txBody>
      </p:sp>
      <p:sp>
        <p:nvSpPr>
          <p:cNvPr id="3" name="Content Placeholder 2"/>
          <p:cNvSpPr>
            <a:spLocks noGrp="1"/>
          </p:cNvSpPr>
          <p:nvPr>
            <p:ph idx="1"/>
          </p:nvPr>
        </p:nvSpPr>
        <p:spPr/>
        <p:txBody>
          <a:bodyPr>
            <a:normAutofit fontScale="92500" lnSpcReduction="10000"/>
          </a:bodyPr>
          <a:lstStyle/>
          <a:p>
            <a:pPr marL="274320" indent="-274320" fontAlgn="auto">
              <a:lnSpc>
                <a:spcPct val="110000"/>
              </a:lnSpc>
              <a:spcAft>
                <a:spcPts val="1800"/>
              </a:spcAft>
              <a:buClr>
                <a:schemeClr val="accent3"/>
              </a:buClr>
              <a:buFont typeface="Wingdings 2"/>
              <a:buChar char=""/>
              <a:defRPr/>
            </a:pPr>
            <a:r>
              <a:rPr lang="en-TT" sz="2400" dirty="0" smtClean="0"/>
              <a:t>What is Top-Down Design?</a:t>
            </a:r>
          </a:p>
          <a:p>
            <a:pPr marL="274320" indent="-274320" fontAlgn="auto">
              <a:lnSpc>
                <a:spcPct val="110000"/>
              </a:lnSpc>
              <a:spcAft>
                <a:spcPts val="1800"/>
              </a:spcAft>
              <a:buClr>
                <a:schemeClr val="accent3"/>
              </a:buClr>
              <a:buFont typeface="Wingdings 2"/>
              <a:buChar char=""/>
              <a:defRPr/>
            </a:pPr>
            <a:r>
              <a:rPr lang="en-TT" sz="2400" dirty="0" smtClean="0"/>
              <a:t>Hierarchy Charts</a:t>
            </a:r>
          </a:p>
          <a:p>
            <a:pPr marL="274320" indent="-274320" fontAlgn="auto">
              <a:lnSpc>
                <a:spcPct val="110000"/>
              </a:lnSpc>
              <a:spcAft>
                <a:spcPts val="1800"/>
              </a:spcAft>
              <a:buClr>
                <a:schemeClr val="accent3"/>
              </a:buClr>
              <a:buFont typeface="Wingdings 2"/>
              <a:buChar char=""/>
              <a:defRPr/>
            </a:pPr>
            <a:r>
              <a:rPr lang="en-TT" sz="2400" dirty="0" smtClean="0"/>
              <a:t>Sub-dividing a Problem into Modules</a:t>
            </a:r>
          </a:p>
          <a:p>
            <a:pPr marL="274320" indent="-274320" fontAlgn="auto">
              <a:lnSpc>
                <a:spcPct val="110000"/>
              </a:lnSpc>
              <a:spcAft>
                <a:spcPts val="1800"/>
              </a:spcAft>
              <a:buClr>
                <a:schemeClr val="accent3"/>
              </a:buClr>
              <a:buFont typeface="Wingdings 2"/>
              <a:buChar char=""/>
              <a:defRPr/>
            </a:pPr>
            <a:r>
              <a:rPr lang="en-TT" sz="2400" dirty="0" smtClean="0"/>
              <a:t>Steps in Modularization</a:t>
            </a:r>
          </a:p>
          <a:p>
            <a:pPr marL="274320" indent="-274320" fontAlgn="auto">
              <a:lnSpc>
                <a:spcPct val="110000"/>
              </a:lnSpc>
              <a:spcAft>
                <a:spcPts val="1800"/>
              </a:spcAft>
              <a:buClr>
                <a:schemeClr val="accent3"/>
              </a:buClr>
              <a:buFont typeface="Wingdings 2"/>
              <a:buChar char=""/>
              <a:defRPr/>
            </a:pPr>
            <a:r>
              <a:rPr lang="en-TT" sz="2400" dirty="0" smtClean="0"/>
              <a:t>Representing Modules in Pseudocode and Flowcharts</a:t>
            </a:r>
          </a:p>
          <a:p>
            <a:pPr marL="274320" indent="-274320" fontAlgn="auto">
              <a:lnSpc>
                <a:spcPct val="110000"/>
              </a:lnSpc>
              <a:spcAft>
                <a:spcPts val="1800"/>
              </a:spcAft>
              <a:buClr>
                <a:schemeClr val="accent3"/>
              </a:buClr>
              <a:buFont typeface="Wingdings 2"/>
              <a:buChar char=""/>
              <a:defRPr/>
            </a:pPr>
            <a:r>
              <a:rPr lang="en-TT" sz="2400" dirty="0" smtClean="0"/>
              <a:t>Communication between Modules</a:t>
            </a:r>
          </a:p>
          <a:p>
            <a:pPr marL="274320" indent="-274320" fontAlgn="auto">
              <a:lnSpc>
                <a:spcPct val="110000"/>
              </a:lnSpc>
              <a:spcAft>
                <a:spcPts val="1800"/>
              </a:spcAft>
              <a:buClr>
                <a:schemeClr val="accent3"/>
              </a:buClr>
              <a:buFont typeface="Wingdings 2"/>
              <a:buChar char=""/>
              <a:defRPr/>
            </a:pPr>
            <a:r>
              <a:rPr lang="en-TT" sz="2400" dirty="0" smtClean="0"/>
              <a:t>Advantages of Top-Down Design Method </a:t>
            </a:r>
            <a:endParaRPr lang="en-TT"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edg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edg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edg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edg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edge">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edge">
                                      <p:cBhvr>
                                        <p:cTn id="32" dur="2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edge">
                                      <p:cBhvr>
                                        <p:cTn id="37"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Title 1"/>
          <p:cNvSpPr>
            <a:spLocks noGrp="1"/>
          </p:cNvSpPr>
          <p:nvPr>
            <p:ph type="title"/>
          </p:nvPr>
        </p:nvSpPr>
        <p:spPr>
          <a:xfrm>
            <a:off x="500063" y="571500"/>
            <a:ext cx="8229600" cy="785813"/>
          </a:xfrm>
        </p:spPr>
        <p:txBody>
          <a:bodyPr/>
          <a:lstStyle/>
          <a:p>
            <a:pPr algn="ctr"/>
            <a:r>
              <a:rPr lang="en-TT" sz="2400" b="1" smtClean="0">
                <a:latin typeface="Arial Black" pitchFamily="34" charset="0"/>
              </a:rPr>
              <a:t>FROM ALGORITHMS TO PASCAL PROGRAMS</a:t>
            </a:r>
            <a:endParaRPr lang="en-TT" sz="2400" smtClean="0"/>
          </a:p>
        </p:txBody>
      </p:sp>
      <p:sp>
        <p:nvSpPr>
          <p:cNvPr id="3" name="Content Placeholder 2"/>
          <p:cNvSpPr>
            <a:spLocks noGrp="1"/>
          </p:cNvSpPr>
          <p:nvPr>
            <p:ph idx="1"/>
          </p:nvPr>
        </p:nvSpPr>
        <p:spPr>
          <a:xfrm>
            <a:off x="500063" y="1857375"/>
            <a:ext cx="8229600" cy="4143375"/>
          </a:xfrm>
        </p:spPr>
        <p:txBody>
          <a:bodyPr/>
          <a:lstStyle/>
          <a:p>
            <a:pPr>
              <a:spcAft>
                <a:spcPts val="1800"/>
              </a:spcAft>
            </a:pPr>
            <a:r>
              <a:rPr lang="en-TT" sz="2400" smtClean="0"/>
              <a:t>Translating Algorithms to Specific Programming Language</a:t>
            </a:r>
          </a:p>
          <a:p>
            <a:pPr>
              <a:spcAft>
                <a:spcPts val="1800"/>
              </a:spcAft>
            </a:pPr>
            <a:r>
              <a:rPr lang="en-TT" sz="2400" smtClean="0"/>
              <a:t>Structure of a Pascal Program</a:t>
            </a:r>
          </a:p>
          <a:p>
            <a:pPr>
              <a:spcAft>
                <a:spcPts val="1800"/>
              </a:spcAft>
            </a:pPr>
            <a:r>
              <a:rPr lang="en-TT" sz="2400" smtClean="0"/>
              <a:t>Pascal in a Nutshell</a:t>
            </a:r>
          </a:p>
          <a:p>
            <a:pPr>
              <a:spcAft>
                <a:spcPts val="1800"/>
              </a:spcAft>
            </a:pPr>
            <a:r>
              <a:rPr lang="en-TT" sz="2400" smtClean="0"/>
              <a:t>Translating Pseudocode into Pascal Code</a:t>
            </a:r>
          </a:p>
          <a:p>
            <a:pPr>
              <a:spcAft>
                <a:spcPts val="1800"/>
              </a:spcAft>
            </a:pPr>
            <a:r>
              <a:rPr lang="en-TT" sz="2400" smtClean="0"/>
              <a:t>Summary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to="" calcmode="lin" valueType="num">
                                      <p:cBhvr>
                                        <p:cTn id="12" dur="1" fill="hold"/>
                                        <p:tgtEl>
                                          <p:spTgt spid="3">
                                            <p:txEl>
                                              <p:pRg st="1" end="1"/>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to="" calcmode="lin" valueType="num">
                                      <p:cBhvr>
                                        <p:cTn id="17" dur="1" fill="hold"/>
                                        <p:tgtEl>
                                          <p:spTgt spid="3">
                                            <p:txEl>
                                              <p:pRg st="2" end="2"/>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 to="" calcmode="lin" valueType="num">
                                      <p:cBhvr>
                                        <p:cTn id="22" dur="1" fill="hold"/>
                                        <p:tgtEl>
                                          <p:spTgt spid="3">
                                            <p:txEl>
                                              <p:pRg st="3" end="3"/>
                                            </p:txEl>
                                          </p:spTgt>
                                        </p:tgtEl>
                                        <p:attrNameLst>
                                          <p:attrName/>
                                        </p:attrNameLst>
                                      </p:cBhvr>
                                    </p:anim>
                                  </p:childTnLst>
                                </p:cTn>
                              </p:par>
                            </p:childTnLst>
                          </p:cTn>
                        </p:par>
                      </p:childTnLst>
                    </p:cTn>
                  </p:par>
                  <p:par>
                    <p:cTn id="23" fill="hold">
                      <p:stCondLst>
                        <p:cond delay="indefinite"/>
                      </p:stCondLst>
                      <p:childTnLst>
                        <p:par>
                          <p:cTn id="24" fill="hold">
                            <p:stCondLst>
                              <p:cond delay="0"/>
                            </p:stCondLst>
                            <p:childTnLst>
                              <p:par>
                                <p:cTn id="25" presetID="24"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to="" calcmode="lin" valueType="num">
                                      <p:cBhvr>
                                        <p:cTn id="27" dur="1" fill="hold"/>
                                        <p:tgtEl>
                                          <p:spTgt spid="3">
                                            <p:txEl>
                                              <p:pRg st="4" end="4"/>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63" y="500063"/>
            <a:ext cx="8229600" cy="866775"/>
          </a:xfrm>
        </p:spPr>
        <p:txBody>
          <a:bodyPr>
            <a:normAutofit fontScale="90000"/>
          </a:bodyPr>
          <a:lstStyle/>
          <a:p>
            <a:pPr algn="ctr" fontAlgn="auto">
              <a:spcAft>
                <a:spcPts val="0"/>
              </a:spcAft>
              <a:defRPr/>
            </a:pPr>
            <a:r>
              <a:rPr lang="en-TT" sz="3600" b="1" dirty="0" smtClean="0">
                <a:latin typeface="Arial Black" pitchFamily="34" charset="0"/>
              </a:rPr>
              <a:t> </a:t>
            </a:r>
            <a:r>
              <a:rPr lang="en-TT" sz="2700" b="1" dirty="0" smtClean="0">
                <a:latin typeface="Arial Black" pitchFamily="34" charset="0"/>
              </a:rPr>
              <a:t>PROGRAM EXECUTION ON THE COMPUTER</a:t>
            </a:r>
            <a:endParaRPr lang="en-TT" sz="2700" dirty="0"/>
          </a:p>
        </p:txBody>
      </p:sp>
      <p:sp>
        <p:nvSpPr>
          <p:cNvPr id="3" name="Content Placeholder 2"/>
          <p:cNvSpPr>
            <a:spLocks noGrp="1"/>
          </p:cNvSpPr>
          <p:nvPr>
            <p:ph idx="1"/>
          </p:nvPr>
        </p:nvSpPr>
        <p:spPr>
          <a:xfrm>
            <a:off x="428625" y="2071688"/>
            <a:ext cx="8229600" cy="3071812"/>
          </a:xfrm>
        </p:spPr>
        <p:txBody>
          <a:bodyPr/>
          <a:lstStyle/>
          <a:p>
            <a:pPr>
              <a:spcAft>
                <a:spcPts val="1800"/>
              </a:spcAft>
            </a:pPr>
            <a:r>
              <a:rPr lang="en-US" smtClean="0"/>
              <a:t>Steps in Executing a Program on the Computer </a:t>
            </a:r>
          </a:p>
          <a:p>
            <a:pPr>
              <a:spcAft>
                <a:spcPts val="1800"/>
              </a:spcAft>
            </a:pPr>
            <a:r>
              <a:rPr lang="en-US" smtClean="0"/>
              <a:t>Types of Errors</a:t>
            </a:r>
            <a:endParaRPr lang="en-TT" smtClean="0"/>
          </a:p>
          <a:p>
            <a:pPr>
              <a:spcAft>
                <a:spcPts val="1800"/>
              </a:spcAft>
            </a:pPr>
            <a:r>
              <a:rPr lang="en-TT" smtClean="0"/>
              <a:t>Debugging</a:t>
            </a:r>
          </a:p>
          <a:p>
            <a:endParaRPr lang="en-TT"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to="" calcmode="lin" valueType="num">
                                      <p:cBhvr>
                                        <p:cTn id="12" dur="1" fill="hold"/>
                                        <p:tgtEl>
                                          <p:spTgt spid="3">
                                            <p:txEl>
                                              <p:pRg st="1" end="1"/>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to="" calcmode="lin" valueType="num">
                                      <p:cBhvr>
                                        <p:cTn id="17" dur="1" fill="hold"/>
                                        <p:tgtEl>
                                          <p:spTgt spid="3">
                                            <p:txEl>
                                              <p:pRg st="2" end="2"/>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457200" y="704850"/>
            <a:ext cx="8229600" cy="795338"/>
          </a:xfrm>
        </p:spPr>
        <p:txBody>
          <a:bodyPr/>
          <a:lstStyle/>
          <a:p>
            <a:pPr algn="ctr"/>
            <a:r>
              <a:rPr lang="en-US" sz="2400" smtClean="0">
                <a:latin typeface="Arial Black" pitchFamily="34" charset="0"/>
                <a:ea typeface="Times New Roman" pitchFamily="18" charset="0"/>
                <a:cs typeface="Arial" charset="0"/>
              </a:rPr>
              <a:t>PROBLEM-SOLVING ON THE COMPUTER</a:t>
            </a:r>
            <a:endParaRPr lang="en-TT" sz="2400" smtClean="0">
              <a:ea typeface="Times New Roman" pitchFamily="18" charset="0"/>
              <a:cs typeface="Arial" charset="0"/>
            </a:endParaRPr>
          </a:p>
        </p:txBody>
      </p:sp>
      <p:sp>
        <p:nvSpPr>
          <p:cNvPr id="3" name="Content Placeholder 2"/>
          <p:cNvSpPr>
            <a:spLocks noGrp="1"/>
          </p:cNvSpPr>
          <p:nvPr>
            <p:ph idx="1"/>
          </p:nvPr>
        </p:nvSpPr>
        <p:spPr/>
        <p:txBody>
          <a:bodyPr>
            <a:normAutofit fontScale="92500"/>
          </a:bodyPr>
          <a:lstStyle/>
          <a:p>
            <a:pPr marL="274320" indent="-274320" fontAlgn="auto">
              <a:spcAft>
                <a:spcPts val="0"/>
              </a:spcAft>
              <a:buClr>
                <a:schemeClr val="accent3"/>
              </a:buClr>
              <a:buFont typeface="Wingdings 2"/>
              <a:buChar char=""/>
              <a:defRPr/>
            </a:pPr>
            <a:r>
              <a:rPr lang="en-TT" dirty="0" smtClean="0"/>
              <a:t>The design of any computer program involves two phases:</a:t>
            </a:r>
          </a:p>
          <a:p>
            <a:pPr marL="640080" lvl="1" indent="-246888" fontAlgn="auto">
              <a:spcAft>
                <a:spcPts val="0"/>
              </a:spcAft>
              <a:buFont typeface="Wingdings 2"/>
              <a:buChar char=""/>
              <a:defRPr/>
            </a:pPr>
            <a:r>
              <a:rPr lang="en-TT" dirty="0" smtClean="0"/>
              <a:t>The Problem-solving Phase</a:t>
            </a:r>
          </a:p>
          <a:p>
            <a:pPr marL="640080" lvl="1" indent="-246888" fontAlgn="auto">
              <a:spcAft>
                <a:spcPts val="0"/>
              </a:spcAft>
              <a:buFont typeface="Wingdings 2"/>
              <a:buChar char=""/>
              <a:defRPr/>
            </a:pPr>
            <a:r>
              <a:rPr lang="en-TT" dirty="0" smtClean="0"/>
              <a:t>The Implementation Phase</a:t>
            </a:r>
          </a:p>
          <a:p>
            <a:pPr marL="640080" lvl="1" indent="-246888" fontAlgn="auto">
              <a:spcAft>
                <a:spcPts val="0"/>
              </a:spcAft>
              <a:buFont typeface="Wingdings 2"/>
              <a:buChar char=""/>
              <a:defRPr/>
            </a:pPr>
            <a:endParaRPr lang="en-TT" dirty="0" smtClean="0"/>
          </a:p>
          <a:p>
            <a:pPr marL="274320" indent="-274320" fontAlgn="auto">
              <a:spcAft>
                <a:spcPts val="0"/>
              </a:spcAft>
              <a:buClr>
                <a:schemeClr val="accent3"/>
              </a:buClr>
              <a:buFont typeface="Wingdings 2"/>
              <a:buChar char=""/>
              <a:defRPr/>
            </a:pPr>
            <a:r>
              <a:rPr lang="en-TT" dirty="0" smtClean="0"/>
              <a:t> </a:t>
            </a:r>
            <a:r>
              <a:rPr lang="en-TT" b="1" u="sng" dirty="0" smtClean="0"/>
              <a:t>Problem-Solving Phase </a:t>
            </a:r>
            <a:r>
              <a:rPr lang="en-TT" dirty="0" smtClean="0"/>
              <a:t>comprises the following steps:</a:t>
            </a:r>
          </a:p>
          <a:p>
            <a:pPr marL="850392" lvl="1" indent="-457200" fontAlgn="auto">
              <a:spcAft>
                <a:spcPts val="0"/>
              </a:spcAft>
              <a:buFont typeface="+mj-lt"/>
              <a:buAutoNum type="arabicPeriod"/>
              <a:defRPr/>
            </a:pPr>
            <a:r>
              <a:rPr lang="en-TT" dirty="0" smtClean="0"/>
              <a:t>Define the problem</a:t>
            </a:r>
          </a:p>
          <a:p>
            <a:pPr marL="850392" lvl="1" indent="-457200" fontAlgn="auto">
              <a:spcAft>
                <a:spcPts val="0"/>
              </a:spcAft>
              <a:buFont typeface="+mj-lt"/>
              <a:buAutoNum type="arabicPeriod"/>
              <a:defRPr/>
            </a:pPr>
            <a:r>
              <a:rPr lang="en-TT" dirty="0" smtClean="0"/>
              <a:t>Find  solutions to the problem</a:t>
            </a:r>
          </a:p>
          <a:p>
            <a:pPr marL="850392" lvl="1" indent="-457200" fontAlgn="auto">
              <a:spcAft>
                <a:spcPts val="0"/>
              </a:spcAft>
              <a:buFont typeface="+mj-lt"/>
              <a:buAutoNum type="arabicPeriod"/>
              <a:defRPr/>
            </a:pPr>
            <a:r>
              <a:rPr lang="en-TT" dirty="0" smtClean="0"/>
              <a:t>Evaluate alternative solutions</a:t>
            </a:r>
          </a:p>
          <a:p>
            <a:pPr marL="850392" lvl="1" indent="-457200" fontAlgn="auto">
              <a:spcAft>
                <a:spcPts val="0"/>
              </a:spcAft>
              <a:buFont typeface="+mj-lt"/>
              <a:buAutoNum type="arabicPeriod"/>
              <a:defRPr/>
            </a:pPr>
            <a:r>
              <a:rPr lang="en-TT" dirty="0" smtClean="0"/>
              <a:t>Represent the most efficient solution as an algorithm</a:t>
            </a:r>
          </a:p>
          <a:p>
            <a:pPr marL="850392" lvl="1" indent="-457200" fontAlgn="auto">
              <a:spcAft>
                <a:spcPts val="0"/>
              </a:spcAft>
              <a:buFont typeface="+mj-lt"/>
              <a:buAutoNum type="arabicPeriod"/>
              <a:defRPr/>
            </a:pPr>
            <a:r>
              <a:rPr lang="en-TT" dirty="0" smtClean="0"/>
              <a:t>Test the algorithm for correctness</a:t>
            </a:r>
            <a:endParaRPr lang="en-TT"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par>
                                <p:cTn id="8" presetID="24"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 to="" calcmode="lin" valueType="num">
                                      <p:cBhvr>
                                        <p:cTn id="10" dur="1" fill="hold"/>
                                        <p:tgtEl>
                                          <p:spTgt spid="3">
                                            <p:txEl>
                                              <p:pRg st="1" end="1"/>
                                            </p:txEl>
                                          </p:spTgt>
                                        </p:tgtEl>
                                        <p:attrNameLst>
                                          <p:attrName/>
                                        </p:attrNameLst>
                                      </p:cBhvr>
                                    </p:anim>
                                  </p:childTnLst>
                                </p:cTn>
                              </p:par>
                              <p:par>
                                <p:cTn id="11" presetID="24"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to="" calcmode="lin" valueType="num">
                                      <p:cBhvr>
                                        <p:cTn id="13" dur="1" fill="hold"/>
                                        <p:tgtEl>
                                          <p:spTgt spid="3">
                                            <p:txEl>
                                              <p:pRg st="2" end="2"/>
                                            </p:txEl>
                                          </p:spTgt>
                                        </p:tgtEl>
                                        <p:attrNameLst>
                                          <p:attrName/>
                                        </p:attrNameLst>
                                      </p:cBhvr>
                                    </p:anim>
                                  </p:childTnLst>
                                </p:cTn>
                              </p:par>
                            </p:childTnLst>
                          </p:cTn>
                        </p:par>
                      </p:childTnLst>
                    </p:cTn>
                  </p:par>
                  <p:par>
                    <p:cTn id="14" fill="hold">
                      <p:stCondLst>
                        <p:cond delay="indefinite"/>
                      </p:stCondLst>
                      <p:childTnLst>
                        <p:par>
                          <p:cTn id="15" fill="hold">
                            <p:stCondLst>
                              <p:cond delay="0"/>
                            </p:stCondLst>
                            <p:childTnLst>
                              <p:par>
                                <p:cTn id="16" presetID="24" presetClass="entr" presetSubtype="0" fill="hold" grpId="0" nodeType="click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 to="" calcmode="lin" valueType="num">
                                      <p:cBhvr>
                                        <p:cTn id="18" dur="1" fill="hold"/>
                                        <p:tgtEl>
                                          <p:spTgt spid="3">
                                            <p:txEl>
                                              <p:pRg st="4" end="4"/>
                                            </p:txEl>
                                          </p:spTgt>
                                        </p:tgtEl>
                                        <p:attrNameLst>
                                          <p:attrName/>
                                        </p:attrNameLst>
                                      </p:cBhvr>
                                    </p:anim>
                                  </p:childTnLst>
                                </p:cTn>
                              </p:par>
                              <p:par>
                                <p:cTn id="19" presetID="24"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 to="" calcmode="lin" valueType="num">
                                      <p:cBhvr>
                                        <p:cTn id="21" dur="1" fill="hold"/>
                                        <p:tgtEl>
                                          <p:spTgt spid="3">
                                            <p:txEl>
                                              <p:pRg st="5" end="5"/>
                                            </p:txEl>
                                          </p:spTgt>
                                        </p:tgtEl>
                                        <p:attrNameLst>
                                          <p:attrName/>
                                        </p:attrNameLst>
                                      </p:cBhvr>
                                    </p:anim>
                                  </p:childTnLst>
                                </p:cTn>
                              </p:par>
                              <p:par>
                                <p:cTn id="22" presetID="24" presetClass="entr" presetSubtype="0" fill="hold" grpId="0" nodeType="withEffect">
                                  <p:stCondLst>
                                    <p:cond delay="0"/>
                                  </p:stCondLst>
                                  <p:childTnLst>
                                    <p:set>
                                      <p:cBhvr>
                                        <p:cTn id="23" dur="1" fill="hold">
                                          <p:stCondLst>
                                            <p:cond delay="0"/>
                                          </p:stCondLst>
                                        </p:cTn>
                                        <p:tgtEl>
                                          <p:spTgt spid="3">
                                            <p:txEl>
                                              <p:pRg st="6" end="6"/>
                                            </p:txEl>
                                          </p:spTgt>
                                        </p:tgtEl>
                                        <p:attrNameLst>
                                          <p:attrName>style.visibility</p:attrName>
                                        </p:attrNameLst>
                                      </p:cBhvr>
                                      <p:to>
                                        <p:strVal val="visible"/>
                                      </p:to>
                                    </p:set>
                                    <p:anim to="" calcmode="lin" valueType="num">
                                      <p:cBhvr>
                                        <p:cTn id="24" dur="1" fill="hold"/>
                                        <p:tgtEl>
                                          <p:spTgt spid="3">
                                            <p:txEl>
                                              <p:pRg st="6" end="6"/>
                                            </p:txEl>
                                          </p:spTgt>
                                        </p:tgtEl>
                                        <p:attrNameLst>
                                          <p:attrName/>
                                        </p:attrNameLst>
                                      </p:cBhvr>
                                    </p:anim>
                                  </p:childTnLst>
                                </p:cTn>
                              </p:par>
                              <p:par>
                                <p:cTn id="25" presetID="24" presetClass="entr" presetSubtype="0" fill="hold" grpId="0"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 to="" calcmode="lin" valueType="num">
                                      <p:cBhvr>
                                        <p:cTn id="27" dur="1" fill="hold"/>
                                        <p:tgtEl>
                                          <p:spTgt spid="3">
                                            <p:txEl>
                                              <p:pRg st="7" end="7"/>
                                            </p:txEl>
                                          </p:spTgt>
                                        </p:tgtEl>
                                        <p:attrNameLst>
                                          <p:attrName/>
                                        </p:attrNameLst>
                                      </p:cBhvr>
                                    </p:anim>
                                  </p:childTnLst>
                                </p:cTn>
                              </p:par>
                              <p:par>
                                <p:cTn id="28" presetID="24" presetClass="entr" presetSubtype="0" fill="hold" grpId="0" nodeType="withEffect">
                                  <p:stCondLst>
                                    <p:cond delay="0"/>
                                  </p:stCondLst>
                                  <p:childTnLst>
                                    <p:set>
                                      <p:cBhvr>
                                        <p:cTn id="29" dur="1" fill="hold">
                                          <p:stCondLst>
                                            <p:cond delay="0"/>
                                          </p:stCondLst>
                                        </p:cTn>
                                        <p:tgtEl>
                                          <p:spTgt spid="3">
                                            <p:txEl>
                                              <p:pRg st="8" end="8"/>
                                            </p:txEl>
                                          </p:spTgt>
                                        </p:tgtEl>
                                        <p:attrNameLst>
                                          <p:attrName>style.visibility</p:attrName>
                                        </p:attrNameLst>
                                      </p:cBhvr>
                                      <p:to>
                                        <p:strVal val="visible"/>
                                      </p:to>
                                    </p:set>
                                    <p:anim to="" calcmode="lin" valueType="num">
                                      <p:cBhvr>
                                        <p:cTn id="30" dur="1" fill="hold"/>
                                        <p:tgtEl>
                                          <p:spTgt spid="3">
                                            <p:txEl>
                                              <p:pRg st="8" end="8"/>
                                            </p:txEl>
                                          </p:spTgt>
                                        </p:tgtEl>
                                        <p:attrNameLst>
                                          <p:attrName/>
                                        </p:attrNameLst>
                                      </p:cBhvr>
                                    </p:anim>
                                  </p:childTnLst>
                                </p:cTn>
                              </p:par>
                              <p:par>
                                <p:cTn id="31" presetID="24" presetClass="entr" presetSubtype="0" fill="hold" grpId="0" nodeType="withEffect">
                                  <p:stCondLst>
                                    <p:cond delay="0"/>
                                  </p:stCondLst>
                                  <p:childTnLst>
                                    <p:set>
                                      <p:cBhvr>
                                        <p:cTn id="32" dur="1" fill="hold">
                                          <p:stCondLst>
                                            <p:cond delay="0"/>
                                          </p:stCondLst>
                                        </p:cTn>
                                        <p:tgtEl>
                                          <p:spTgt spid="3">
                                            <p:txEl>
                                              <p:pRg st="9" end="9"/>
                                            </p:txEl>
                                          </p:spTgt>
                                        </p:tgtEl>
                                        <p:attrNameLst>
                                          <p:attrName>style.visibility</p:attrName>
                                        </p:attrNameLst>
                                      </p:cBhvr>
                                      <p:to>
                                        <p:strVal val="visible"/>
                                      </p:to>
                                    </p:set>
                                    <p:anim to="" calcmode="lin" valueType="num">
                                      <p:cBhvr>
                                        <p:cTn id="33" dur="1" fill="hold"/>
                                        <p:tgtEl>
                                          <p:spTgt spid="3">
                                            <p:txEl>
                                              <p:pRg st="9" end="9"/>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Title 1"/>
          <p:cNvSpPr>
            <a:spLocks noGrp="1"/>
          </p:cNvSpPr>
          <p:nvPr>
            <p:ph type="title"/>
          </p:nvPr>
        </p:nvSpPr>
        <p:spPr/>
        <p:txBody>
          <a:bodyPr/>
          <a:lstStyle/>
          <a:p>
            <a:pPr algn="ctr"/>
            <a:endParaRPr lang="en-TT" smtClean="0"/>
          </a:p>
        </p:txBody>
      </p:sp>
      <p:sp>
        <p:nvSpPr>
          <p:cNvPr id="75779" name="Content Placeholder 2"/>
          <p:cNvSpPr>
            <a:spLocks noGrp="1"/>
          </p:cNvSpPr>
          <p:nvPr>
            <p:ph idx="1"/>
          </p:nvPr>
        </p:nvSpPr>
        <p:spPr/>
        <p:txBody>
          <a:bodyPr/>
          <a:lstStyle/>
          <a:p>
            <a:pPr algn="ctr">
              <a:buFont typeface="Wingdings 2" pitchFamily="18" charset="2"/>
              <a:buNone/>
            </a:pPr>
            <a:endParaRPr lang="en-TT" sz="3600" b="1" smtClean="0">
              <a:solidFill>
                <a:schemeClr val="tx2"/>
              </a:solidFill>
            </a:endParaRPr>
          </a:p>
          <a:p>
            <a:pPr algn="ctr">
              <a:buFont typeface="Wingdings 2" pitchFamily="18" charset="2"/>
              <a:buNone/>
            </a:pPr>
            <a:endParaRPr lang="en-TT" sz="3600" b="1" smtClean="0">
              <a:solidFill>
                <a:schemeClr val="tx2"/>
              </a:solidFill>
            </a:endParaRPr>
          </a:p>
          <a:p>
            <a:pPr algn="ctr">
              <a:buFont typeface="Wingdings 2" pitchFamily="18" charset="2"/>
              <a:buNone/>
            </a:pPr>
            <a:r>
              <a:rPr lang="en-TT" sz="3600" b="1" smtClean="0">
                <a:solidFill>
                  <a:schemeClr val="tx2"/>
                </a:solidFill>
              </a:rPr>
              <a:t>THANK YOU</a:t>
            </a:r>
          </a:p>
          <a:p>
            <a:pPr algn="ctr">
              <a:buFont typeface="Wingdings 2" pitchFamily="18" charset="2"/>
              <a:buNone/>
            </a:pPr>
            <a:r>
              <a:rPr lang="en-TT" sz="2400" b="1" smtClean="0">
                <a:solidFill>
                  <a:schemeClr val="tx2"/>
                </a:solidFill>
              </a:rPr>
              <a:t>For your attention and participation</a:t>
            </a:r>
            <a:endParaRPr lang="en-TT" sz="2400" smtClean="0">
              <a:solidFill>
                <a:schemeClr val="tx2"/>
              </a:solidFill>
            </a:endParaRPr>
          </a:p>
          <a:p>
            <a:pPr>
              <a:buFont typeface="Wingdings 2" pitchFamily="18" charset="2"/>
              <a:buNone/>
            </a:pPr>
            <a:endParaRPr lang="en-TT" smtClean="0"/>
          </a:p>
          <a:p>
            <a:pPr>
              <a:buFont typeface="Wingdings 2" pitchFamily="18" charset="2"/>
              <a:buNone/>
            </a:pPr>
            <a:endParaRPr lang="en-TT" smtClean="0"/>
          </a:p>
          <a:p>
            <a:pPr>
              <a:buFont typeface="Wingdings 2" pitchFamily="18" charset="2"/>
              <a:buNone/>
            </a:pPr>
            <a:r>
              <a:rPr lang="en-TT" smtClean="0"/>
              <a:t>		</a:t>
            </a:r>
            <a:endParaRPr lang="en-TT" sz="240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500063" y="714375"/>
            <a:ext cx="8229600" cy="714375"/>
          </a:xfrm>
        </p:spPr>
        <p:txBody>
          <a:bodyPr/>
          <a:lstStyle/>
          <a:p>
            <a:pPr algn="ctr"/>
            <a:r>
              <a:rPr lang="en-US" sz="2400" smtClean="0">
                <a:solidFill>
                  <a:schemeClr val="tx1"/>
                </a:solidFill>
                <a:latin typeface="Arial Black" pitchFamily="34" charset="0"/>
                <a:ea typeface="Times New Roman" pitchFamily="18" charset="0"/>
                <a:cs typeface="Arial" charset="0"/>
              </a:rPr>
              <a:t> </a:t>
            </a:r>
            <a:r>
              <a:rPr lang="en-US" sz="2400" smtClean="0">
                <a:latin typeface="Arial Black" pitchFamily="34" charset="0"/>
                <a:ea typeface="Times New Roman" pitchFamily="18" charset="0"/>
                <a:cs typeface="Arial" charset="0"/>
              </a:rPr>
              <a:t>DEFINING THE PROBLEM</a:t>
            </a:r>
            <a:endParaRPr lang="en-TT" sz="2400" smtClean="0">
              <a:ea typeface="Times New Roman" pitchFamily="18" charset="0"/>
              <a:cs typeface="Arial" charset="0"/>
            </a:endParaRPr>
          </a:p>
        </p:txBody>
      </p:sp>
      <p:sp>
        <p:nvSpPr>
          <p:cNvPr id="3" name="Content Placeholder 2"/>
          <p:cNvSpPr>
            <a:spLocks noGrp="1"/>
          </p:cNvSpPr>
          <p:nvPr>
            <p:ph idx="1"/>
          </p:nvPr>
        </p:nvSpPr>
        <p:spPr>
          <a:xfrm>
            <a:off x="500063" y="1785938"/>
            <a:ext cx="8229600" cy="4214812"/>
          </a:xfrm>
        </p:spPr>
        <p:txBody>
          <a:bodyPr>
            <a:normAutofit lnSpcReduction="10000"/>
          </a:bodyPr>
          <a:lstStyle/>
          <a:p>
            <a:pPr marL="274320" indent="-274320" fontAlgn="auto">
              <a:lnSpc>
                <a:spcPct val="150000"/>
              </a:lnSpc>
              <a:spcAft>
                <a:spcPts val="0"/>
              </a:spcAft>
              <a:buClr>
                <a:schemeClr val="accent3"/>
              </a:buClr>
              <a:buFont typeface="Wingdings 2"/>
              <a:buChar char=""/>
              <a:defRPr/>
            </a:pPr>
            <a:r>
              <a:rPr lang="en-TT" sz="2400" dirty="0" smtClean="0"/>
              <a:t>The problem must first be defined:  Ensure that students understand the Problem </a:t>
            </a:r>
          </a:p>
          <a:p>
            <a:pPr marL="274320" indent="-274320" fontAlgn="auto">
              <a:lnSpc>
                <a:spcPct val="110000"/>
              </a:lnSpc>
              <a:spcAft>
                <a:spcPts val="1200"/>
              </a:spcAft>
              <a:buClr>
                <a:schemeClr val="accent3"/>
              </a:buClr>
              <a:buFont typeface="Wingdings 2"/>
              <a:buChar char=""/>
              <a:defRPr/>
            </a:pPr>
            <a:r>
              <a:rPr lang="en-TT" sz="2400" dirty="0" smtClean="0"/>
              <a:t>Defining the problem is the first step towards finding a solution</a:t>
            </a:r>
          </a:p>
          <a:p>
            <a:pPr marL="274320" indent="-274320" fontAlgn="auto">
              <a:lnSpc>
                <a:spcPct val="110000"/>
              </a:lnSpc>
              <a:spcAft>
                <a:spcPts val="1200"/>
              </a:spcAft>
              <a:buClr>
                <a:schemeClr val="accent3"/>
              </a:buClr>
              <a:buFont typeface="Wingdings 2"/>
              <a:buChar char=""/>
              <a:defRPr/>
            </a:pPr>
            <a:r>
              <a:rPr lang="en-TT" sz="2400" dirty="0" smtClean="0"/>
              <a:t>It helps the programmer to understand what is given and what is required</a:t>
            </a:r>
          </a:p>
          <a:p>
            <a:pPr marL="274320" indent="-274320" fontAlgn="auto">
              <a:lnSpc>
                <a:spcPct val="110000"/>
              </a:lnSpc>
              <a:spcAft>
                <a:spcPts val="1200"/>
              </a:spcAft>
              <a:buClr>
                <a:schemeClr val="accent3"/>
              </a:buClr>
              <a:buFont typeface="Wingdings 2"/>
              <a:buChar char=""/>
              <a:defRPr/>
            </a:pPr>
            <a:r>
              <a:rPr lang="en-TT" sz="2400" dirty="0" smtClean="0"/>
              <a:t> If the programmer does not fully understand what is required, he/she cannot produce the desired solution to the problem</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to="" calcmode="lin" valueType="num">
                                      <p:cBhvr>
                                        <p:cTn id="12" dur="1" fill="hold"/>
                                        <p:tgtEl>
                                          <p:spTgt spid="3">
                                            <p:txEl>
                                              <p:pRg st="1" end="1"/>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to="" calcmode="lin" valueType="num">
                                      <p:cBhvr>
                                        <p:cTn id="17" dur="1" fill="hold"/>
                                        <p:tgtEl>
                                          <p:spTgt spid="3">
                                            <p:txEl>
                                              <p:pRg st="2" end="2"/>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 to="" calcmode="lin" valueType="num">
                                      <p:cBhvr>
                                        <p:cTn id="22" dur="1" fill="hold"/>
                                        <p:tgtEl>
                                          <p:spTgt spid="3">
                                            <p:txEl>
                                              <p:pRg st="3" end="3"/>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xfrm>
            <a:off x="457200" y="704850"/>
            <a:ext cx="8229600" cy="652463"/>
          </a:xfrm>
        </p:spPr>
        <p:txBody>
          <a:bodyPr/>
          <a:lstStyle/>
          <a:p>
            <a:pPr algn="ctr"/>
            <a:r>
              <a:rPr lang="en-US" sz="2400" smtClean="0">
                <a:latin typeface="Arial Black" pitchFamily="34" charset="0"/>
                <a:ea typeface="Times New Roman" pitchFamily="18" charset="0"/>
                <a:cs typeface="Arial" charset="0"/>
              </a:rPr>
              <a:t>DEFINING THE PROBLEM</a:t>
            </a:r>
            <a:endParaRPr lang="en-TT" sz="2400" smtClean="0">
              <a:ea typeface="Times New Roman" pitchFamily="18" charset="0"/>
              <a:cs typeface="Arial" charset="0"/>
            </a:endParaRPr>
          </a:p>
        </p:txBody>
      </p:sp>
      <p:sp>
        <p:nvSpPr>
          <p:cNvPr id="3" name="Content Placeholder 2"/>
          <p:cNvSpPr>
            <a:spLocks noGrp="1"/>
          </p:cNvSpPr>
          <p:nvPr>
            <p:ph idx="1"/>
          </p:nvPr>
        </p:nvSpPr>
        <p:spPr/>
        <p:txBody>
          <a:bodyPr/>
          <a:lstStyle/>
          <a:p>
            <a:pPr>
              <a:spcAft>
                <a:spcPts val="1200"/>
              </a:spcAft>
            </a:pPr>
            <a:r>
              <a:rPr lang="en-TT" sz="2400" smtClean="0"/>
              <a:t>One of the biggest challenges faced in problem-solving is understanding the problem to be solved.</a:t>
            </a:r>
          </a:p>
          <a:p>
            <a:pPr>
              <a:spcAft>
                <a:spcPts val="1200"/>
              </a:spcAft>
            </a:pPr>
            <a:r>
              <a:rPr lang="en-TT" sz="2400" smtClean="0"/>
              <a:t>Defining the program can be accomplished by decomposing the problem into three key components:</a:t>
            </a:r>
          </a:p>
          <a:p>
            <a:pPr marL="849313" lvl="1" indent="-457200">
              <a:spcAft>
                <a:spcPts val="1200"/>
              </a:spcAft>
              <a:buFont typeface="Calibri" pitchFamily="34" charset="0"/>
              <a:buAutoNum type="arabicPeriod"/>
            </a:pPr>
            <a:r>
              <a:rPr lang="en-TT" smtClean="0"/>
              <a:t>What is given (the inputs)</a:t>
            </a:r>
          </a:p>
          <a:p>
            <a:pPr marL="849313" lvl="1" indent="-457200">
              <a:spcAft>
                <a:spcPts val="1200"/>
              </a:spcAft>
              <a:buFont typeface="Calibri" pitchFamily="34" charset="0"/>
              <a:buAutoNum type="arabicPeriod"/>
            </a:pPr>
            <a:r>
              <a:rPr lang="en-TT" smtClean="0"/>
              <a:t>The tasks that must be performed (processing)</a:t>
            </a:r>
          </a:p>
          <a:p>
            <a:pPr marL="849313" lvl="1" indent="-457200">
              <a:spcAft>
                <a:spcPts val="1200"/>
              </a:spcAft>
              <a:buFont typeface="Calibri" pitchFamily="34" charset="0"/>
              <a:buAutoNum type="arabicPeriod"/>
            </a:pPr>
            <a:r>
              <a:rPr lang="en-TT" smtClean="0"/>
              <a:t>The expected results (the output)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to="" calcmode="lin" valueType="num">
                                      <p:cBhvr>
                                        <p:cTn id="12" dur="1" fill="hold"/>
                                        <p:tgtEl>
                                          <p:spTgt spid="3">
                                            <p:txEl>
                                              <p:pRg st="1" end="1"/>
                                            </p:txEl>
                                          </p:spTgt>
                                        </p:tgtEl>
                                        <p:attrNameLst>
                                          <p:attrName/>
                                        </p:attrNameLst>
                                      </p:cBhvr>
                                    </p:anim>
                                  </p:childTnLst>
                                </p:cTn>
                              </p:par>
                              <p:par>
                                <p:cTn id="13" presetID="24" presetClass="entr" presetSubtype="0"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to="" calcmode="lin" valueType="num">
                                      <p:cBhvr>
                                        <p:cTn id="15" dur="1" fill="hold"/>
                                        <p:tgtEl>
                                          <p:spTgt spid="3">
                                            <p:txEl>
                                              <p:pRg st="2" end="2"/>
                                            </p:txEl>
                                          </p:spTgt>
                                        </p:tgtEl>
                                        <p:attrNameLst>
                                          <p:attrName/>
                                        </p:attrNameLst>
                                      </p:cBhvr>
                                    </p:anim>
                                  </p:childTnLst>
                                </p:cTn>
                              </p:par>
                              <p:par>
                                <p:cTn id="16" presetID="24" presetClass="entr" presetSubtype="0" fill="hold" grpId="0"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 to="" calcmode="lin" valueType="num">
                                      <p:cBhvr>
                                        <p:cTn id="18" dur="1" fill="hold"/>
                                        <p:tgtEl>
                                          <p:spTgt spid="3">
                                            <p:txEl>
                                              <p:pRg st="3" end="3"/>
                                            </p:txEl>
                                          </p:spTgt>
                                        </p:tgtEl>
                                        <p:attrNameLst>
                                          <p:attrName/>
                                        </p:attrNameLst>
                                      </p:cBhvr>
                                    </p:anim>
                                  </p:childTnLst>
                                </p:cTn>
                              </p:par>
                              <p:par>
                                <p:cTn id="19" presetID="24" presetClass="entr" presetSubtype="0"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 to="" calcmode="lin" valueType="num">
                                      <p:cBhvr>
                                        <p:cTn id="21" dur="1" fill="hold"/>
                                        <p:tgtEl>
                                          <p:spTgt spid="3">
                                            <p:txEl>
                                              <p:pRg st="4" end="4"/>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Flow</Template>
  <TotalTime>2058</TotalTime>
  <Words>2681</Words>
  <Application>Microsoft Office PowerPoint</Application>
  <PresentationFormat>On-screen Show (4:3)</PresentationFormat>
  <Paragraphs>584</Paragraphs>
  <Slides>70</Slides>
  <Notes>70</Notes>
  <HiddenSlides>0</HiddenSlides>
  <MMClips>0</MMClips>
  <ScaleCrop>false</ScaleCrop>
  <HeadingPairs>
    <vt:vector size="4" baseType="variant">
      <vt:variant>
        <vt:lpstr>Theme</vt:lpstr>
      </vt:variant>
      <vt:variant>
        <vt:i4>1</vt:i4>
      </vt:variant>
      <vt:variant>
        <vt:lpstr>Slide Titles</vt:lpstr>
      </vt:variant>
      <vt:variant>
        <vt:i4>70</vt:i4>
      </vt:variant>
    </vt:vector>
  </HeadingPairs>
  <TitlesOfParts>
    <vt:vector size="71" baseType="lpstr">
      <vt:lpstr>Flow</vt:lpstr>
      <vt:lpstr>CARIBBEAN EXAMINATIONS COUNCIL </vt:lpstr>
      <vt:lpstr>PROBLEM–SOLVING  CSEC INFORMATION TECHNOLOGY</vt:lpstr>
      <vt:lpstr>INTRODUCTION</vt:lpstr>
      <vt:lpstr>INTRODUCTION</vt:lpstr>
      <vt:lpstr>INTRODUCTION</vt:lpstr>
      <vt:lpstr>PROBLEM-SOLVING ON THE COMPUTER</vt:lpstr>
      <vt:lpstr>PROBLEM-SOLVING ON THE COMPUTER</vt:lpstr>
      <vt:lpstr> DEFINING THE PROBLEM</vt:lpstr>
      <vt:lpstr>DEFINING THE PROBLEM</vt:lpstr>
      <vt:lpstr>THE DEFINING DIAGRAM</vt:lpstr>
      <vt:lpstr>THE DEFINING DIAGRAM</vt:lpstr>
      <vt:lpstr>THE DEFINING DIAGRAM</vt:lpstr>
      <vt:lpstr>PROBLEM 2</vt:lpstr>
      <vt:lpstr>DEFINING DIAGRAM</vt:lpstr>
      <vt:lpstr>PROBLEM 3</vt:lpstr>
      <vt:lpstr>PROBLEM 3</vt:lpstr>
      <vt:lpstr>THE PROBLEM WITH PROBLEM SPECIFICATION</vt:lpstr>
      <vt:lpstr>THE PROBLEM WITH PROBLEM SPECIFICATION</vt:lpstr>
      <vt:lpstr>FINDING A SOLUTION TO THE PROBLEM</vt:lpstr>
      <vt:lpstr>FINDING A SOLUTION TO THE PROBLEM INTRODUCTION</vt:lpstr>
      <vt:lpstr>FINDING A SOLUTION TO THE PROBLEM INTRODUCTION</vt:lpstr>
      <vt:lpstr>FINDING A SOLUTION TO THE PROBLEM INTRODUCTION</vt:lpstr>
      <vt:lpstr>FINDING A SOLUTION TO THE PROBLEM THE CONCEPT OF VARIABLES</vt:lpstr>
      <vt:lpstr>FINDING A SOLUTION TO THE PROBLEM THE CONCEPT OF VARIABLES</vt:lpstr>
      <vt:lpstr>FINDING A SOLUTION TO THE PROBLEM THE CONCEPT OF VARIABLES</vt:lpstr>
      <vt:lpstr>FINDING A SOLUTION TO THE PROBLEM THE CONCEPT OF VARIABLES</vt:lpstr>
      <vt:lpstr>THE CONCEPT OF VARIABLES</vt:lpstr>
      <vt:lpstr>FINDING A SOLUTION TO THE PROBLEM THE CONCEPT OF VARIABLES</vt:lpstr>
      <vt:lpstr>FINDING A SOLUTION TO THE PROBLEM THE CONCEPT OF VARIABLES</vt:lpstr>
      <vt:lpstr> THE CONCEPT OF VARIABLES CHOOSING VARIABLE NAMES</vt:lpstr>
      <vt:lpstr>EVALUATE ALTERNATIVE SOLUTIONS</vt:lpstr>
      <vt:lpstr>EVALUATE ALTERNATIVE SOLUTIONS</vt:lpstr>
      <vt:lpstr>REDUCING THE NUMBER OF STATEMENTS</vt:lpstr>
      <vt:lpstr>REVISED SOLUTION</vt:lpstr>
      <vt:lpstr>INITIALIZATION OF VARIABLES</vt:lpstr>
      <vt:lpstr>WHAT IS AN ALGORITHM?</vt:lpstr>
      <vt:lpstr>WHAT IS AN ALGORITHM?</vt:lpstr>
      <vt:lpstr> ALGORITHMIC STRUCTURE</vt:lpstr>
      <vt:lpstr>ALGORITHMIC STRUCTURE</vt:lpstr>
      <vt:lpstr>FLOWCHARTS VERSUS PSEUDOCODE</vt:lpstr>
      <vt:lpstr>FLOWCHARTS VERSUS PSEUDOCODE</vt:lpstr>
      <vt:lpstr>PSEUDOCODE AND FLOWCHART</vt:lpstr>
      <vt:lpstr>SELECTION STRUCTURES</vt:lpstr>
      <vt:lpstr>SELECTION STRUCTURES</vt:lpstr>
      <vt:lpstr>SELECTION STRUCTURES</vt:lpstr>
      <vt:lpstr>SELECTION STRUCTURES</vt:lpstr>
      <vt:lpstr>SELECTION STRUCTURES</vt:lpstr>
      <vt:lpstr>SELECTION STRUCTURES</vt:lpstr>
      <vt:lpstr>SELECTION STRUCTURES</vt:lpstr>
      <vt:lpstr>SELECTION STRUCTURES</vt:lpstr>
      <vt:lpstr>REPETITION STRUCTURES</vt:lpstr>
      <vt:lpstr>REPETITION STRUCTURES</vt:lpstr>
      <vt:lpstr>REPETITION STRUCTURES</vt:lpstr>
      <vt:lpstr>REPETITION STRUCTURES</vt:lpstr>
      <vt:lpstr>REPETITION STRUCTURES</vt:lpstr>
      <vt:lpstr>REPETITION STRUCTURES</vt:lpstr>
      <vt:lpstr>REPETITION STRUCTURES WHILE Loop</vt:lpstr>
      <vt:lpstr>REPETITION STRUCTURES WHILE Loop</vt:lpstr>
      <vt:lpstr>REPETITION STRUCTURES WHILE Loop</vt:lpstr>
      <vt:lpstr>REPETITION STRUCTURES WHILE Loop</vt:lpstr>
      <vt:lpstr>REPETITION STRUCTURES REPEAT Loop</vt:lpstr>
      <vt:lpstr>TRACE TABLES</vt:lpstr>
      <vt:lpstr>TRACE TABLES</vt:lpstr>
      <vt:lpstr>TRACE TABLES</vt:lpstr>
      <vt:lpstr>TRACE TABLES</vt:lpstr>
      <vt:lpstr>LIST PROCESSING USING ARRAYS</vt:lpstr>
      <vt:lpstr>TOP-DOWN DESIGN METHODOLOGY</vt:lpstr>
      <vt:lpstr>FROM ALGORITHMS TO PASCAL PROGRAMS</vt:lpstr>
      <vt:lpstr> PROGRAM EXECUTION ON THE COMPUTER</vt:lpstr>
      <vt:lpstr>PowerPoint Presentation</vt:lpstr>
    </vt:vector>
  </TitlesOfParts>
  <Company>GSP Information Technology Services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Gerard</dc:creator>
  <cp:lastModifiedBy>User</cp:lastModifiedBy>
  <cp:revision>273</cp:revision>
  <dcterms:created xsi:type="dcterms:W3CDTF">2008-06-15T06:14:56Z</dcterms:created>
  <dcterms:modified xsi:type="dcterms:W3CDTF">2013-11-19T05:11:12Z</dcterms:modified>
</cp:coreProperties>
</file>